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06" autoAdjust="0"/>
    <p:restoredTop sz="92950" autoAdjust="0"/>
  </p:normalViewPr>
  <p:slideViewPr>
    <p:cSldViewPr snapToGrid="0" snapToObjects="1">
      <p:cViewPr>
        <p:scale>
          <a:sx n="20" d="100"/>
          <a:sy n="20" d="100"/>
        </p:scale>
        <p:origin x="756" y="-1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7166E4-7B8B-8E4D-8C52-0BC16AEABF9C}"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BD5EB-5B53-0541-94D0-F000CD4B159B}" type="slidenum">
              <a:rPr lang="en-US" smtClean="0"/>
              <a:t>‹#›</a:t>
            </a:fld>
            <a:endParaRPr lang="en-US"/>
          </a:p>
        </p:txBody>
      </p:sp>
    </p:spTree>
    <p:extLst>
      <p:ext uri="{BB962C8B-B14F-4D97-AF65-F5344CB8AC3E}">
        <p14:creationId xmlns:p14="http://schemas.microsoft.com/office/powerpoint/2010/main" val="2742186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7166E4-7B8B-8E4D-8C52-0BC16AEABF9C}"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BD5EB-5B53-0541-94D0-F000CD4B159B}" type="slidenum">
              <a:rPr lang="en-US" smtClean="0"/>
              <a:t>‹#›</a:t>
            </a:fld>
            <a:endParaRPr lang="en-US"/>
          </a:p>
        </p:txBody>
      </p:sp>
    </p:spTree>
    <p:extLst>
      <p:ext uri="{BB962C8B-B14F-4D97-AF65-F5344CB8AC3E}">
        <p14:creationId xmlns:p14="http://schemas.microsoft.com/office/powerpoint/2010/main" val="180947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7166E4-7B8B-8E4D-8C52-0BC16AEABF9C}"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BD5EB-5B53-0541-94D0-F000CD4B159B}" type="slidenum">
              <a:rPr lang="en-US" smtClean="0"/>
              <a:t>‹#›</a:t>
            </a:fld>
            <a:endParaRPr lang="en-US"/>
          </a:p>
        </p:txBody>
      </p:sp>
    </p:spTree>
    <p:extLst>
      <p:ext uri="{BB962C8B-B14F-4D97-AF65-F5344CB8AC3E}">
        <p14:creationId xmlns:p14="http://schemas.microsoft.com/office/powerpoint/2010/main" val="2386412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7166E4-7B8B-8E4D-8C52-0BC16AEABF9C}"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BD5EB-5B53-0541-94D0-F000CD4B159B}" type="slidenum">
              <a:rPr lang="en-US" smtClean="0"/>
              <a:t>‹#›</a:t>
            </a:fld>
            <a:endParaRPr lang="en-US"/>
          </a:p>
        </p:txBody>
      </p:sp>
    </p:spTree>
    <p:extLst>
      <p:ext uri="{BB962C8B-B14F-4D97-AF65-F5344CB8AC3E}">
        <p14:creationId xmlns:p14="http://schemas.microsoft.com/office/powerpoint/2010/main" val="222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7166E4-7B8B-8E4D-8C52-0BC16AEABF9C}" type="datetimeFigureOut">
              <a:rPr lang="en-US" smtClean="0"/>
              <a:t>4/12/2018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BD5EB-5B53-0541-94D0-F000CD4B159B}" type="slidenum">
              <a:rPr lang="en-US" smtClean="0"/>
              <a:t>‹#›</a:t>
            </a:fld>
            <a:endParaRPr lang="en-US"/>
          </a:p>
        </p:txBody>
      </p:sp>
    </p:spTree>
    <p:extLst>
      <p:ext uri="{BB962C8B-B14F-4D97-AF65-F5344CB8AC3E}">
        <p14:creationId xmlns:p14="http://schemas.microsoft.com/office/powerpoint/2010/main" val="3851072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7166E4-7B8B-8E4D-8C52-0BC16AEABF9C}" type="datetimeFigureOut">
              <a:rPr lang="en-US" smtClean="0"/>
              <a:t>4/12/2018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BD5EB-5B53-0541-94D0-F000CD4B159B}" type="slidenum">
              <a:rPr lang="en-US" smtClean="0"/>
              <a:t>‹#›</a:t>
            </a:fld>
            <a:endParaRPr lang="en-US"/>
          </a:p>
        </p:txBody>
      </p:sp>
    </p:spTree>
    <p:extLst>
      <p:ext uri="{BB962C8B-B14F-4D97-AF65-F5344CB8AC3E}">
        <p14:creationId xmlns:p14="http://schemas.microsoft.com/office/powerpoint/2010/main" val="2632022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7166E4-7B8B-8E4D-8C52-0BC16AEABF9C}" type="datetimeFigureOut">
              <a:rPr lang="en-US" smtClean="0"/>
              <a:t>4/12/2018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BD5EB-5B53-0541-94D0-F000CD4B159B}" type="slidenum">
              <a:rPr lang="en-US" smtClean="0"/>
              <a:t>‹#›</a:t>
            </a:fld>
            <a:endParaRPr lang="en-US"/>
          </a:p>
        </p:txBody>
      </p:sp>
    </p:spTree>
    <p:extLst>
      <p:ext uri="{BB962C8B-B14F-4D97-AF65-F5344CB8AC3E}">
        <p14:creationId xmlns:p14="http://schemas.microsoft.com/office/powerpoint/2010/main" val="162895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7166E4-7B8B-8E4D-8C52-0BC16AEABF9C}" type="datetimeFigureOut">
              <a:rPr lang="en-US" smtClean="0"/>
              <a:t>4/12/2018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BD5EB-5B53-0541-94D0-F000CD4B159B}" type="slidenum">
              <a:rPr lang="en-US" smtClean="0"/>
              <a:t>‹#›</a:t>
            </a:fld>
            <a:endParaRPr lang="en-US"/>
          </a:p>
        </p:txBody>
      </p:sp>
    </p:spTree>
    <p:extLst>
      <p:ext uri="{BB962C8B-B14F-4D97-AF65-F5344CB8AC3E}">
        <p14:creationId xmlns:p14="http://schemas.microsoft.com/office/powerpoint/2010/main" val="1517856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7166E4-7B8B-8E4D-8C52-0BC16AEABF9C}" type="datetimeFigureOut">
              <a:rPr lang="en-US" smtClean="0"/>
              <a:t>4/12/2018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BD5EB-5B53-0541-94D0-F000CD4B159B}" type="slidenum">
              <a:rPr lang="en-US" smtClean="0"/>
              <a:t>‹#›</a:t>
            </a:fld>
            <a:endParaRPr lang="en-US"/>
          </a:p>
        </p:txBody>
      </p:sp>
    </p:spTree>
    <p:extLst>
      <p:ext uri="{BB962C8B-B14F-4D97-AF65-F5344CB8AC3E}">
        <p14:creationId xmlns:p14="http://schemas.microsoft.com/office/powerpoint/2010/main" val="1064534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E37166E4-7B8B-8E4D-8C52-0BC16AEABF9C}" type="datetimeFigureOut">
              <a:rPr lang="en-US" smtClean="0"/>
              <a:t>4/12/2018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BD5EB-5B53-0541-94D0-F000CD4B159B}" type="slidenum">
              <a:rPr lang="en-US" smtClean="0"/>
              <a:t>‹#›</a:t>
            </a:fld>
            <a:endParaRPr lang="en-US"/>
          </a:p>
        </p:txBody>
      </p:sp>
    </p:spTree>
    <p:extLst>
      <p:ext uri="{BB962C8B-B14F-4D97-AF65-F5344CB8AC3E}">
        <p14:creationId xmlns:p14="http://schemas.microsoft.com/office/powerpoint/2010/main" val="1534696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E37166E4-7B8B-8E4D-8C52-0BC16AEABF9C}" type="datetimeFigureOut">
              <a:rPr lang="en-US" smtClean="0"/>
              <a:t>4/12/2018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BD5EB-5B53-0541-94D0-F000CD4B159B}" type="slidenum">
              <a:rPr lang="en-US" smtClean="0"/>
              <a:t>‹#›</a:t>
            </a:fld>
            <a:endParaRPr lang="en-US"/>
          </a:p>
        </p:txBody>
      </p:sp>
    </p:spTree>
    <p:extLst>
      <p:ext uri="{BB962C8B-B14F-4D97-AF65-F5344CB8AC3E}">
        <p14:creationId xmlns:p14="http://schemas.microsoft.com/office/powerpoint/2010/main" val="1390380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E37166E4-7B8B-8E4D-8C52-0BC16AEABF9C}" type="datetimeFigureOut">
              <a:rPr lang="en-US" smtClean="0"/>
              <a:t>4/12/2018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D7BD5EB-5B53-0541-94D0-F000CD4B159B}" type="slidenum">
              <a:rPr lang="en-US" smtClean="0"/>
              <a:t>‹#›</a:t>
            </a:fld>
            <a:endParaRPr lang="en-US"/>
          </a:p>
        </p:txBody>
      </p:sp>
    </p:spTree>
    <p:extLst>
      <p:ext uri="{BB962C8B-B14F-4D97-AF65-F5344CB8AC3E}">
        <p14:creationId xmlns:p14="http://schemas.microsoft.com/office/powerpoint/2010/main" val="97010992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68" name="Rectangle 167">
            <a:extLst>
              <a:ext uri="{FF2B5EF4-FFF2-40B4-BE49-F238E27FC236}">
                <a16:creationId xmlns:a16="http://schemas.microsoft.com/office/drawing/2014/main" id="{2D0D7BB6-0266-4D57-A249-0DC991B6CA2C}"/>
              </a:ext>
            </a:extLst>
          </p:cNvPr>
          <p:cNvSpPr/>
          <p:nvPr/>
        </p:nvSpPr>
        <p:spPr>
          <a:xfrm>
            <a:off x="22835696" y="5207343"/>
            <a:ext cx="20337079" cy="7958482"/>
          </a:xfrm>
          <a:prstGeom prst="rect">
            <a:avLst/>
          </a:prstGeom>
          <a:solidFill>
            <a:schemeClr val="bg2">
              <a:lumMod val="2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753" tIns="49876" rIns="99753" bIns="49876"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167" name="Rectangle 166">
            <a:extLst>
              <a:ext uri="{FF2B5EF4-FFF2-40B4-BE49-F238E27FC236}">
                <a16:creationId xmlns:a16="http://schemas.microsoft.com/office/drawing/2014/main" id="{19C136B5-F7DB-4794-B901-C67831AA8BC8}"/>
              </a:ext>
            </a:extLst>
          </p:cNvPr>
          <p:cNvSpPr/>
          <p:nvPr/>
        </p:nvSpPr>
        <p:spPr>
          <a:xfrm>
            <a:off x="530165" y="11317951"/>
            <a:ext cx="21448213" cy="21189898"/>
          </a:xfrm>
          <a:prstGeom prst="rect">
            <a:avLst/>
          </a:prstGeom>
          <a:solidFill>
            <a:schemeClr val="bg2">
              <a:lumMod val="2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 name="TextBox 3">
            <a:extLst>
              <a:ext uri="{FF2B5EF4-FFF2-40B4-BE49-F238E27FC236}">
                <a16:creationId xmlns:a16="http://schemas.microsoft.com/office/drawing/2014/main" id="{B81010B2-3B8A-D94A-B8E2-391AAD6AB381}"/>
              </a:ext>
            </a:extLst>
          </p:cNvPr>
          <p:cNvSpPr txBox="1"/>
          <p:nvPr/>
        </p:nvSpPr>
        <p:spPr>
          <a:xfrm>
            <a:off x="12065338" y="-765831"/>
            <a:ext cx="17480477" cy="400110"/>
          </a:xfrm>
          <a:prstGeom prst="rect">
            <a:avLst/>
          </a:prstGeom>
          <a:noFill/>
        </p:spPr>
        <p:txBody>
          <a:bodyPr wrap="square" rtlCol="0">
            <a:spAutoFit/>
          </a:bodyPr>
          <a:lstStyle/>
          <a:p>
            <a:endParaRPr lang="en-US" sz="2000" dirty="0"/>
          </a:p>
        </p:txBody>
      </p:sp>
      <p:sp>
        <p:nvSpPr>
          <p:cNvPr id="7" name="Rectangle 6">
            <a:extLst>
              <a:ext uri="{FF2B5EF4-FFF2-40B4-BE49-F238E27FC236}">
                <a16:creationId xmlns:a16="http://schemas.microsoft.com/office/drawing/2014/main" id="{28A858F7-5FFA-B44D-921F-4C72384D222A}"/>
              </a:ext>
            </a:extLst>
          </p:cNvPr>
          <p:cNvSpPr/>
          <p:nvPr/>
        </p:nvSpPr>
        <p:spPr>
          <a:xfrm>
            <a:off x="0" y="0"/>
            <a:ext cx="43891200" cy="4595683"/>
          </a:xfrm>
          <a:prstGeom prst="rect">
            <a:avLst/>
          </a:prstGeom>
          <a:solidFill>
            <a:schemeClr val="bg2">
              <a:lumMod val="25000"/>
              <a:alpha val="50000"/>
            </a:schemeClr>
          </a:solidFill>
          <a:ln>
            <a:noFill/>
          </a:ln>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 </a:t>
            </a:r>
          </a:p>
        </p:txBody>
      </p:sp>
      <p:sp>
        <p:nvSpPr>
          <p:cNvPr id="2" name="TextBox 1">
            <a:extLst>
              <a:ext uri="{FF2B5EF4-FFF2-40B4-BE49-F238E27FC236}">
                <a16:creationId xmlns:a16="http://schemas.microsoft.com/office/drawing/2014/main" id="{A4803C65-3779-864F-BD0E-B10C5106AAA6}"/>
              </a:ext>
            </a:extLst>
          </p:cNvPr>
          <p:cNvSpPr txBox="1"/>
          <p:nvPr/>
        </p:nvSpPr>
        <p:spPr>
          <a:xfrm>
            <a:off x="7695477" y="-19264"/>
            <a:ext cx="28500245" cy="4539704"/>
          </a:xfrm>
          <a:prstGeom prst="rect">
            <a:avLst/>
          </a:prstGeom>
          <a:noFill/>
        </p:spPr>
        <p:txBody>
          <a:bodyPr wrap="square" rtlCol="0">
            <a:spAutoFit/>
          </a:bodyPr>
          <a:lstStyle/>
          <a:p>
            <a:pPr algn="ctr"/>
            <a:r>
              <a:rPr lang="en-US" sz="7500" b="1" dirty="0">
                <a:solidFill>
                  <a:schemeClr val="bg1"/>
                </a:solidFill>
                <a:latin typeface="Avenir LT Std 35 Light" panose="020B0402020203020204" pitchFamily="34" charset="0"/>
              </a:rPr>
              <a:t>Pulsar Timing for Undergraduates: Research Meets Outreach</a:t>
            </a:r>
          </a:p>
          <a:p>
            <a:pPr algn="ctr"/>
            <a:r>
              <a:rPr lang="en-US" sz="5000" dirty="0">
                <a:solidFill>
                  <a:schemeClr val="bg1"/>
                </a:solidFill>
                <a:latin typeface="Avenir LT Std 35 Light" panose="020B0402020203020204" pitchFamily="34" charset="0"/>
              </a:rPr>
              <a:t>Steven Stetzler</a:t>
            </a:r>
            <a:r>
              <a:rPr lang="en-US" sz="5000" baseline="30000" dirty="0">
                <a:solidFill>
                  <a:schemeClr val="bg1"/>
                </a:solidFill>
                <a:latin typeface="Avenir LT Std 35 Light" panose="020B0402020203020204" pitchFamily="34" charset="0"/>
              </a:rPr>
              <a:t>1</a:t>
            </a:r>
            <a:r>
              <a:rPr lang="en-US" sz="5000" dirty="0">
                <a:solidFill>
                  <a:schemeClr val="bg1"/>
                </a:solidFill>
                <a:latin typeface="Avenir LT Std 35 Light" panose="020B0402020203020204" pitchFamily="34" charset="0"/>
              </a:rPr>
              <a:t>, Kevin Stovall</a:t>
            </a:r>
            <a:r>
              <a:rPr lang="en-US" sz="5000" baseline="30000" dirty="0">
                <a:solidFill>
                  <a:schemeClr val="bg1"/>
                </a:solidFill>
                <a:latin typeface="Avenir LT Std 35 Light" panose="020B0402020203020204" pitchFamily="34" charset="0"/>
              </a:rPr>
              <a:t>2</a:t>
            </a:r>
            <a:r>
              <a:rPr lang="en-US" sz="5000" dirty="0">
                <a:solidFill>
                  <a:schemeClr val="bg1"/>
                </a:solidFill>
                <a:latin typeface="Avenir LT Std 35 Light" panose="020B0402020203020204" pitchFamily="34" charset="0"/>
              </a:rPr>
              <a:t>, Nick Clifford</a:t>
            </a:r>
            <a:r>
              <a:rPr lang="en-US" sz="5000" baseline="30000" dirty="0">
                <a:solidFill>
                  <a:schemeClr val="bg1"/>
                </a:solidFill>
                <a:latin typeface="Avenir LT Std 35 Light" panose="020B0402020203020204" pitchFamily="34" charset="0"/>
              </a:rPr>
              <a:t>1</a:t>
            </a:r>
            <a:r>
              <a:rPr lang="en-US" sz="5000" dirty="0">
                <a:solidFill>
                  <a:schemeClr val="bg1"/>
                </a:solidFill>
                <a:latin typeface="Avenir LT Std 35 Light" panose="020B0402020203020204" pitchFamily="34" charset="0"/>
              </a:rPr>
              <a:t>, Robin Leichtnam</a:t>
            </a:r>
            <a:r>
              <a:rPr lang="en-US" sz="5000" baseline="30000" dirty="0">
                <a:solidFill>
                  <a:schemeClr val="bg1"/>
                </a:solidFill>
                <a:latin typeface="Avenir LT Std 35 Light" panose="020B0402020203020204" pitchFamily="34" charset="0"/>
              </a:rPr>
              <a:t>1</a:t>
            </a:r>
            <a:r>
              <a:rPr lang="en-US" sz="5000" dirty="0">
                <a:solidFill>
                  <a:schemeClr val="bg1"/>
                </a:solidFill>
                <a:latin typeface="Avenir LT Std 35 Light" panose="020B0402020203020204" pitchFamily="34" charset="0"/>
              </a:rPr>
              <a:t>, Levi Schult</a:t>
            </a:r>
            <a:r>
              <a:rPr lang="en-US" sz="5000" baseline="30000" dirty="0">
                <a:solidFill>
                  <a:schemeClr val="bg1"/>
                </a:solidFill>
                <a:latin typeface="Avenir LT Std 35 Light" panose="020B0402020203020204" pitchFamily="34" charset="0"/>
              </a:rPr>
              <a:t>1</a:t>
            </a:r>
            <a:r>
              <a:rPr lang="en-US" sz="5000" dirty="0">
                <a:solidFill>
                  <a:schemeClr val="bg1"/>
                </a:solidFill>
                <a:latin typeface="Avenir LT Std 35 Light" panose="020B0402020203020204" pitchFamily="34" charset="0"/>
              </a:rPr>
              <a:t>, Morgan Waddy</a:t>
            </a:r>
            <a:r>
              <a:rPr lang="en-US" sz="5000" baseline="30000" dirty="0">
                <a:solidFill>
                  <a:schemeClr val="bg1"/>
                </a:solidFill>
                <a:latin typeface="Avenir LT Std 35 Light" panose="020B0402020203020204" pitchFamily="34" charset="0"/>
              </a:rPr>
              <a:t>1</a:t>
            </a:r>
            <a:r>
              <a:rPr lang="en-US" sz="5000" dirty="0">
                <a:solidFill>
                  <a:schemeClr val="bg1"/>
                </a:solidFill>
                <a:latin typeface="Avenir LT Std 35 Light" panose="020B0402020203020204" pitchFamily="34" charset="0"/>
              </a:rPr>
              <a:t>, Shelby Laychak</a:t>
            </a:r>
            <a:r>
              <a:rPr lang="en-US" sz="5000" baseline="30000" dirty="0">
                <a:solidFill>
                  <a:schemeClr val="bg1"/>
                </a:solidFill>
                <a:latin typeface="Avenir LT Std 35 Light" panose="020B0402020203020204" pitchFamily="34" charset="0"/>
              </a:rPr>
              <a:t>1</a:t>
            </a:r>
          </a:p>
          <a:p>
            <a:pPr algn="ctr"/>
            <a:r>
              <a:rPr lang="en-US" sz="3800" dirty="0">
                <a:solidFill>
                  <a:schemeClr val="bg1"/>
                </a:solidFill>
                <a:latin typeface="Avenir LT Std 35 Light" panose="020B0402020203020204" pitchFamily="34" charset="0"/>
              </a:rPr>
              <a:t>1: University of Virginia, Charlottesville, VA</a:t>
            </a:r>
          </a:p>
          <a:p>
            <a:pPr algn="ctr"/>
            <a:r>
              <a:rPr lang="en-US" sz="3800" dirty="0">
                <a:solidFill>
                  <a:schemeClr val="bg1"/>
                </a:solidFill>
                <a:latin typeface="Avenir LT Std 35 Light" panose="020B0402020203020204" pitchFamily="34" charset="0"/>
              </a:rPr>
              <a:t>2: National Radio Astronomy Observatory, Socorro, NM</a:t>
            </a:r>
          </a:p>
          <a:p>
            <a:pPr algn="ctr"/>
            <a:r>
              <a:rPr lang="en-US" sz="3800" dirty="0">
                <a:solidFill>
                  <a:schemeClr val="bg1"/>
                </a:solidFill>
                <a:latin typeface="Avenir LT Std 35 Light" panose="020B0402020203020204" pitchFamily="34" charset="0"/>
              </a:rPr>
              <a:t>Web: stevenstetzler.com/</a:t>
            </a:r>
            <a:r>
              <a:rPr lang="en-US" sz="3800" dirty="0" err="1">
                <a:solidFill>
                  <a:schemeClr val="bg1"/>
                </a:solidFill>
                <a:latin typeface="Avenir LT Std 35 Light" panose="020B0402020203020204" pitchFamily="34" charset="0"/>
              </a:rPr>
              <a:t>psr-obs</a:t>
            </a:r>
            <a:endParaRPr lang="en-US" sz="3800" dirty="0">
              <a:solidFill>
                <a:schemeClr val="bg1"/>
              </a:solidFill>
              <a:latin typeface="Avenir LT Std 35 Light" panose="020B0402020203020204" pitchFamily="34" charset="0"/>
            </a:endParaRPr>
          </a:p>
        </p:txBody>
      </p:sp>
      <p:grpSp>
        <p:nvGrpSpPr>
          <p:cNvPr id="51" name="Group 50">
            <a:extLst>
              <a:ext uri="{FF2B5EF4-FFF2-40B4-BE49-F238E27FC236}">
                <a16:creationId xmlns:a16="http://schemas.microsoft.com/office/drawing/2014/main" id="{29FFAE3E-99A1-4E1A-835E-197A39E3ADBB}"/>
              </a:ext>
            </a:extLst>
          </p:cNvPr>
          <p:cNvGrpSpPr/>
          <p:nvPr/>
        </p:nvGrpSpPr>
        <p:grpSpPr>
          <a:xfrm>
            <a:off x="447553" y="5207344"/>
            <a:ext cx="21613432" cy="5588411"/>
            <a:chOff x="984028" y="6718505"/>
            <a:chExt cx="19166507" cy="7505458"/>
          </a:xfrm>
        </p:grpSpPr>
        <p:sp>
          <p:nvSpPr>
            <p:cNvPr id="50" name="Rectangle 49">
              <a:extLst>
                <a:ext uri="{FF2B5EF4-FFF2-40B4-BE49-F238E27FC236}">
                  <a16:creationId xmlns:a16="http://schemas.microsoft.com/office/drawing/2014/main" id="{657AE33F-C866-42F0-8070-6F4DDCAEB716}"/>
                </a:ext>
              </a:extLst>
            </p:cNvPr>
            <p:cNvSpPr/>
            <p:nvPr/>
          </p:nvSpPr>
          <p:spPr>
            <a:xfrm>
              <a:off x="1057287" y="6718505"/>
              <a:ext cx="19019993" cy="7488808"/>
            </a:xfrm>
            <a:prstGeom prst="rect">
              <a:avLst/>
            </a:prstGeom>
            <a:solidFill>
              <a:schemeClr val="bg2">
                <a:lumMod val="2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8" name="TextBox 17">
              <a:extLst>
                <a:ext uri="{FF2B5EF4-FFF2-40B4-BE49-F238E27FC236}">
                  <a16:creationId xmlns:a16="http://schemas.microsoft.com/office/drawing/2014/main" id="{99B2A839-9E4F-4347-973F-556DF7512F0A}"/>
                </a:ext>
              </a:extLst>
            </p:cNvPr>
            <p:cNvSpPr txBox="1"/>
            <p:nvPr/>
          </p:nvSpPr>
          <p:spPr>
            <a:xfrm>
              <a:off x="984028" y="6986472"/>
              <a:ext cx="19166507" cy="7237491"/>
            </a:xfrm>
            <a:prstGeom prst="rect">
              <a:avLst/>
            </a:prstGeom>
            <a:noFill/>
            <a:effectLst>
              <a:outerShdw blurRad="50800" dist="38100" dir="2700000" algn="tl" rotWithShape="0">
                <a:prstClr val="black">
                  <a:alpha val="40000"/>
                </a:prstClr>
              </a:outerShdw>
            </a:effectLst>
          </p:spPr>
          <p:txBody>
            <a:bodyPr wrap="square" lIns="498764" tIns="99753" rIns="498764" bIns="299258" rtlCol="0">
              <a:spAutoFit/>
            </a:bodyPr>
            <a:lstStyle/>
            <a:p>
              <a:pPr algn="ctr"/>
              <a:r>
                <a:rPr lang="en-US" sz="6000" dirty="0">
                  <a:solidFill>
                    <a:schemeClr val="bg1"/>
                  </a:solidFill>
                  <a:latin typeface="Avenir LT Std 35 Light" panose="020B0402020203020204" pitchFamily="34" charset="0"/>
                </a:rPr>
                <a:t>Abstract</a:t>
              </a:r>
            </a:p>
            <a:p>
              <a:pPr algn="ctr"/>
              <a:endParaRPr lang="en-US" sz="1200" dirty="0">
                <a:solidFill>
                  <a:schemeClr val="bg1"/>
                </a:solidFill>
                <a:latin typeface="Avenir LT Std 35 Light" panose="020B0402020203020204" pitchFamily="34" charset="0"/>
              </a:endParaRPr>
            </a:p>
            <a:p>
              <a:r>
                <a:rPr lang="en-US" sz="3600" dirty="0">
                  <a:solidFill>
                    <a:schemeClr val="bg1"/>
                  </a:solidFill>
                  <a:latin typeface="Avenir LT Std 35 Light" panose="020B0402020203020204" pitchFamily="34" charset="0"/>
                </a:rPr>
                <a:t>The Pulsar Observers at UVA, consisting of 16 undergraduate students, uses the Long Wavelength Array to observe and construct a timing solution for 10 pulsars over the course of a year. Each of the pulsars we observed has either not had a pulsar timing solution published before, or its timing solution was published longer than 30 years ago. Since many of our members have no prior research experience, we are able to use our group as a platform for outreach among the undergraduate community, providing students with valuable research experience while giving them the opportunity to perform non-trivial scientific activities.</a:t>
              </a:r>
            </a:p>
          </p:txBody>
        </p:sp>
      </p:grpSp>
      <p:pic>
        <p:nvPicPr>
          <p:cNvPr id="20" name="Picture 19">
            <a:extLst>
              <a:ext uri="{FF2B5EF4-FFF2-40B4-BE49-F238E27FC236}">
                <a16:creationId xmlns:a16="http://schemas.microsoft.com/office/drawing/2014/main" id="{DD9B3E2C-A61F-484E-910D-99384BFAAC7D}"/>
              </a:ext>
            </a:extLst>
          </p:cNvPr>
          <p:cNvPicPr>
            <a:picLocks noChangeAspect="1"/>
          </p:cNvPicPr>
          <p:nvPr/>
        </p:nvPicPr>
        <p:blipFill>
          <a:blip r:embed="rId3"/>
          <a:stretch>
            <a:fillRect/>
          </a:stretch>
        </p:blipFill>
        <p:spPr>
          <a:xfrm>
            <a:off x="2209654" y="277154"/>
            <a:ext cx="3884031" cy="3884031"/>
          </a:xfrm>
          <a:prstGeom prst="rect">
            <a:avLst/>
          </a:prstGeom>
        </p:spPr>
      </p:pic>
      <p:grpSp>
        <p:nvGrpSpPr>
          <p:cNvPr id="1034" name="Group 1033">
            <a:extLst>
              <a:ext uri="{FF2B5EF4-FFF2-40B4-BE49-F238E27FC236}">
                <a16:creationId xmlns:a16="http://schemas.microsoft.com/office/drawing/2014/main" id="{1E3C6CD0-0F09-4E1C-8C37-C2EDE281D75C}"/>
              </a:ext>
            </a:extLst>
          </p:cNvPr>
          <p:cNvGrpSpPr/>
          <p:nvPr/>
        </p:nvGrpSpPr>
        <p:grpSpPr>
          <a:xfrm>
            <a:off x="22835696" y="28491461"/>
            <a:ext cx="20305800" cy="4237241"/>
            <a:chOff x="22835696" y="27880617"/>
            <a:chExt cx="20305800" cy="4237241"/>
          </a:xfrm>
        </p:grpSpPr>
        <p:sp>
          <p:nvSpPr>
            <p:cNvPr id="5" name="Rectangle 4">
              <a:extLst>
                <a:ext uri="{FF2B5EF4-FFF2-40B4-BE49-F238E27FC236}">
                  <a16:creationId xmlns:a16="http://schemas.microsoft.com/office/drawing/2014/main" id="{2C9B8F57-CF80-47F8-AB2E-A1956A436A10}"/>
                </a:ext>
              </a:extLst>
            </p:cNvPr>
            <p:cNvSpPr/>
            <p:nvPr/>
          </p:nvSpPr>
          <p:spPr>
            <a:xfrm>
              <a:off x="22835696" y="27880617"/>
              <a:ext cx="20305800" cy="4237241"/>
            </a:xfrm>
            <a:prstGeom prst="rect">
              <a:avLst/>
            </a:prstGeom>
            <a:solidFill>
              <a:schemeClr val="bg2">
                <a:lumMod val="2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753" tIns="49876" rIns="99753" bIns="49876" numCol="1" spcCol="0" rtlCol="0" fromWordArt="0" anchor="ctr" anchorCtr="0" forceAA="0" compatLnSpc="1">
              <a:prstTxWarp prst="textNoShape">
                <a:avLst/>
              </a:prstTxWarp>
              <a:noAutofit/>
            </a:bodyPr>
            <a:lstStyle/>
            <a:p>
              <a:pPr algn="ctr"/>
              <a:endParaRPr lang="en-US" sz="2000">
                <a:solidFill>
                  <a:schemeClr val="tx1"/>
                </a:solidFill>
              </a:endParaRPr>
            </a:p>
          </p:txBody>
        </p:sp>
        <p:sp>
          <p:nvSpPr>
            <p:cNvPr id="6" name="TextBox 5">
              <a:extLst>
                <a:ext uri="{FF2B5EF4-FFF2-40B4-BE49-F238E27FC236}">
                  <a16:creationId xmlns:a16="http://schemas.microsoft.com/office/drawing/2014/main" id="{1F75495E-BC28-4F53-A2D6-AEA2E0C7FDBD}"/>
                </a:ext>
              </a:extLst>
            </p:cNvPr>
            <p:cNvSpPr txBox="1"/>
            <p:nvPr/>
          </p:nvSpPr>
          <p:spPr>
            <a:xfrm>
              <a:off x="22965201" y="27969075"/>
              <a:ext cx="20176294" cy="3970318"/>
            </a:xfrm>
            <a:prstGeom prst="rect">
              <a:avLst/>
            </a:prstGeom>
            <a:noFill/>
          </p:spPr>
          <p:txBody>
            <a:bodyPr wrap="square" rtlCol="0">
              <a:spAutoFit/>
            </a:bodyPr>
            <a:lstStyle/>
            <a:p>
              <a:pPr lvl="0" algn="ctr"/>
              <a:r>
                <a:rPr lang="en-US" sz="6000" dirty="0">
                  <a:solidFill>
                    <a:prstClr val="white"/>
                  </a:solidFill>
                  <a:latin typeface="Avenir LT Std 35 Light" panose="020B0402020203020204" pitchFamily="34" charset="0"/>
                </a:rPr>
                <a:t>Acknowledgements</a:t>
              </a:r>
            </a:p>
            <a:p>
              <a:pPr lvl="0" algn="ctr"/>
              <a:endParaRPr lang="en-US" sz="1200" dirty="0">
                <a:solidFill>
                  <a:prstClr val="white"/>
                </a:solidFill>
                <a:latin typeface="Avenir LT Std 35 Light" panose="020B0402020203020204" pitchFamily="34" charset="0"/>
              </a:endParaRPr>
            </a:p>
            <a:p>
              <a:pPr lvl="0"/>
              <a:r>
                <a:rPr lang="en-US" sz="3600" dirty="0">
                  <a:solidFill>
                    <a:prstClr val="white"/>
                  </a:solidFill>
                  <a:latin typeface="Avenir LT Std 35 Light" panose="020B0402020203020204" pitchFamily="34" charset="0"/>
                </a:rPr>
                <a:t>We thank Dr. Kevin Stovall for assisting us tremendously in the creation of this group and the production of these results. We would like to also acknowledge the Society of Physics Students (SPS) for providing us significant financial support, allowing us to present at the APS conference. We would also like to thank Gregory Taylor for supporting this project and providing observation time on the Long Wavelength Array. Background image courtesy of NASA. </a:t>
              </a:r>
            </a:p>
          </p:txBody>
        </p:sp>
      </p:grpSp>
      <p:grpSp>
        <p:nvGrpSpPr>
          <p:cNvPr id="13" name="Group 12">
            <a:extLst>
              <a:ext uri="{FF2B5EF4-FFF2-40B4-BE49-F238E27FC236}">
                <a16:creationId xmlns:a16="http://schemas.microsoft.com/office/drawing/2014/main" id="{0F4FFB5E-BB1E-4526-8827-9BB3BB681D00}"/>
              </a:ext>
            </a:extLst>
          </p:cNvPr>
          <p:cNvGrpSpPr/>
          <p:nvPr/>
        </p:nvGrpSpPr>
        <p:grpSpPr>
          <a:xfrm>
            <a:off x="966195" y="21561441"/>
            <a:ext cx="8712918" cy="6575980"/>
            <a:chOff x="1522840" y="20231048"/>
            <a:chExt cx="7986842" cy="6630780"/>
          </a:xfrm>
        </p:grpSpPr>
        <p:pic>
          <p:nvPicPr>
            <p:cNvPr id="1027" name="Picture 3" descr="http://puu.sh/A1vNy/1f49fb5be9.png">
              <a:extLst>
                <a:ext uri="{FF2B5EF4-FFF2-40B4-BE49-F238E27FC236}">
                  <a16:creationId xmlns:a16="http://schemas.microsoft.com/office/drawing/2014/main" id="{72050DE6-7F49-4C52-992F-53D5DEFDC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864" y="20231048"/>
              <a:ext cx="7921818" cy="521224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3FD7174B-6D51-4C87-BD17-D77D55B8E4FF}"/>
                </a:ext>
              </a:extLst>
            </p:cNvPr>
            <p:cNvSpPr txBox="1"/>
            <p:nvPr/>
          </p:nvSpPr>
          <p:spPr>
            <a:xfrm>
              <a:off x="1522840" y="25589428"/>
              <a:ext cx="7981829" cy="1272400"/>
            </a:xfrm>
            <a:prstGeom prst="rect">
              <a:avLst/>
            </a:prstGeom>
            <a:noFill/>
          </p:spPr>
          <p:txBody>
            <a:bodyPr wrap="square" rtlCol="0">
              <a:spAutoFit/>
            </a:bodyPr>
            <a:lstStyle/>
            <a:p>
              <a:r>
                <a:rPr lang="en-US" sz="4000" b="1" dirty="0">
                  <a:solidFill>
                    <a:schemeClr val="bg1"/>
                  </a:solidFill>
                  <a:latin typeface="Avenir LT Std 35 Light" panose="020B0402020203020204" pitchFamily="34" charset="0"/>
                </a:rPr>
                <a:t>Figure 1</a:t>
              </a:r>
              <a:r>
                <a:rPr lang="en-US" sz="3600" dirty="0">
                  <a:solidFill>
                    <a:schemeClr val="bg1"/>
                  </a:solidFill>
                  <a:latin typeface="Avenir LT Std 35 Light" panose="020B0402020203020204" pitchFamily="34" charset="0"/>
                </a:rPr>
                <a:t>: Text based tutorials are also available online for later reference. </a:t>
              </a:r>
            </a:p>
          </p:txBody>
        </p:sp>
      </p:grpSp>
      <p:sp>
        <p:nvSpPr>
          <p:cNvPr id="54" name="TextBox 53">
            <a:extLst>
              <a:ext uri="{FF2B5EF4-FFF2-40B4-BE49-F238E27FC236}">
                <a16:creationId xmlns:a16="http://schemas.microsoft.com/office/drawing/2014/main" id="{625E6C93-6F59-49FE-95BC-29414E317588}"/>
              </a:ext>
            </a:extLst>
          </p:cNvPr>
          <p:cNvSpPr txBox="1"/>
          <p:nvPr/>
        </p:nvSpPr>
        <p:spPr>
          <a:xfrm>
            <a:off x="958156" y="11317950"/>
            <a:ext cx="20794498" cy="3416320"/>
          </a:xfrm>
          <a:prstGeom prst="rect">
            <a:avLst/>
          </a:prstGeom>
          <a:noFill/>
        </p:spPr>
        <p:txBody>
          <a:bodyPr wrap="square" rtlCol="0">
            <a:spAutoFit/>
          </a:bodyPr>
          <a:lstStyle/>
          <a:p>
            <a:pPr lvl="0" algn="ctr"/>
            <a:r>
              <a:rPr lang="en-US" sz="6000" dirty="0">
                <a:solidFill>
                  <a:prstClr val="white"/>
                </a:solidFill>
                <a:latin typeface="Avenir LT Std 35 Light" panose="020B0402020203020204" pitchFamily="34" charset="0"/>
              </a:rPr>
              <a:t>Group Structure</a:t>
            </a:r>
          </a:p>
          <a:p>
            <a:pPr lvl="0" algn="ctr"/>
            <a:endParaRPr lang="en-US" sz="1200" dirty="0">
              <a:solidFill>
                <a:schemeClr val="bg1"/>
              </a:solidFill>
              <a:latin typeface="Avenir LT Std 35 Light" panose="020B0402020203020204" pitchFamily="34" charset="0"/>
            </a:endParaRPr>
          </a:p>
          <a:p>
            <a:r>
              <a:rPr lang="en-US" sz="3600" dirty="0">
                <a:solidFill>
                  <a:schemeClr val="bg1"/>
                </a:solidFill>
                <a:latin typeface="Avenir LT Std 35 Light" panose="020B0402020203020204" pitchFamily="34" charset="0"/>
              </a:rPr>
              <a:t>Our group works independently with long-distance guidance from our mentor Dr. Kevin Stovall. Students learn about pulsar timing through talks with radio astronomers, Kevin Stovall and Scott Ransom, and through instructional lectures by our student leader, Steven Stetzler. All work is documented on our group website.</a:t>
            </a:r>
          </a:p>
        </p:txBody>
      </p:sp>
      <p:sp>
        <p:nvSpPr>
          <p:cNvPr id="55" name="TextBox 54">
            <a:extLst>
              <a:ext uri="{FF2B5EF4-FFF2-40B4-BE49-F238E27FC236}">
                <a16:creationId xmlns:a16="http://schemas.microsoft.com/office/drawing/2014/main" id="{184F195B-63D7-46C5-8C04-9C21EE09C668}"/>
              </a:ext>
            </a:extLst>
          </p:cNvPr>
          <p:cNvSpPr txBox="1"/>
          <p:nvPr/>
        </p:nvSpPr>
        <p:spPr>
          <a:xfrm>
            <a:off x="958156" y="14908322"/>
            <a:ext cx="13248915" cy="6370975"/>
          </a:xfrm>
          <a:prstGeom prst="rect">
            <a:avLst/>
          </a:prstGeom>
          <a:noFill/>
        </p:spPr>
        <p:txBody>
          <a:bodyPr wrap="square" rtlCol="0">
            <a:spAutoFit/>
          </a:bodyPr>
          <a:lstStyle/>
          <a:p>
            <a:r>
              <a:rPr lang="en-US" sz="3600" dirty="0">
                <a:solidFill>
                  <a:schemeClr val="bg1"/>
                </a:solidFill>
                <a:latin typeface="Avenir LT Std 35 Light" panose="020B0402020203020204" pitchFamily="34" charset="0"/>
              </a:rPr>
              <a:t>Video conferencing and in-person lectures provide introductory information on</a:t>
            </a:r>
          </a:p>
          <a:p>
            <a:endParaRPr lang="en-US" sz="1200" dirty="0">
              <a:solidFill>
                <a:schemeClr val="bg1"/>
              </a:solidFill>
              <a:latin typeface="Avenir LT Std 35 Light" panose="020B0402020203020204" pitchFamily="34" charset="0"/>
            </a:endParaRPr>
          </a:p>
          <a:p>
            <a:pPr marL="498759" indent="-498759">
              <a:buFontTx/>
              <a:buChar char="-"/>
            </a:pPr>
            <a:r>
              <a:rPr lang="en-US" sz="3600" dirty="0">
                <a:solidFill>
                  <a:schemeClr val="bg1"/>
                </a:solidFill>
                <a:latin typeface="Avenir LT Std 35 Light" panose="020B0402020203020204" pitchFamily="34" charset="0"/>
              </a:rPr>
              <a:t>Working with the command line</a:t>
            </a:r>
          </a:p>
          <a:p>
            <a:pPr marL="498759" indent="-498759">
              <a:buFontTx/>
              <a:buChar char="-"/>
            </a:pPr>
            <a:r>
              <a:rPr lang="en-US" sz="3600" dirty="0">
                <a:solidFill>
                  <a:schemeClr val="bg1"/>
                </a:solidFill>
                <a:latin typeface="Avenir LT Std 35 Light" panose="020B0402020203020204" pitchFamily="34" charset="0"/>
              </a:rPr>
              <a:t>Processing observations from the LWA to </a:t>
            </a:r>
          </a:p>
          <a:p>
            <a:r>
              <a:rPr lang="en-US" sz="3600" dirty="0">
                <a:solidFill>
                  <a:schemeClr val="bg1"/>
                </a:solidFill>
                <a:latin typeface="Avenir LT Std 35 Light" panose="020B0402020203020204" pitchFamily="34" charset="0"/>
              </a:rPr>
              <a:t>    search for pulsars</a:t>
            </a:r>
          </a:p>
          <a:p>
            <a:pPr marL="498759" indent="-498759">
              <a:buFontTx/>
              <a:buChar char="-"/>
            </a:pPr>
            <a:r>
              <a:rPr lang="en-US" sz="3600" dirty="0">
                <a:solidFill>
                  <a:schemeClr val="bg1"/>
                </a:solidFill>
                <a:latin typeface="Avenir LT Std 35 Light" panose="020B0402020203020204" pitchFamily="34" charset="0"/>
              </a:rPr>
              <a:t>Searching for a removing RFI in data</a:t>
            </a:r>
          </a:p>
          <a:p>
            <a:pPr marL="498759" indent="-498759">
              <a:buFontTx/>
              <a:buChar char="-"/>
            </a:pPr>
            <a:r>
              <a:rPr lang="en-US" sz="3600" dirty="0">
                <a:solidFill>
                  <a:schemeClr val="bg1"/>
                </a:solidFill>
                <a:latin typeface="Avenir LT Std 35 Light" panose="020B0402020203020204" pitchFamily="34" charset="0"/>
              </a:rPr>
              <a:t>Modifying pulsar data to create pulse</a:t>
            </a:r>
          </a:p>
          <a:p>
            <a:r>
              <a:rPr lang="en-US" sz="3600" dirty="0">
                <a:solidFill>
                  <a:schemeClr val="bg1"/>
                </a:solidFill>
                <a:latin typeface="Avenir LT Std 35 Light" panose="020B0402020203020204" pitchFamily="34" charset="0"/>
              </a:rPr>
              <a:t>    profiles</a:t>
            </a:r>
          </a:p>
          <a:p>
            <a:pPr marL="498759" indent="-498759">
              <a:buFontTx/>
              <a:buChar char="-"/>
            </a:pPr>
            <a:r>
              <a:rPr lang="en-US" sz="3600" dirty="0">
                <a:solidFill>
                  <a:schemeClr val="bg1"/>
                </a:solidFill>
                <a:latin typeface="Avenir LT Std 35 Light" panose="020B0402020203020204" pitchFamily="34" charset="0"/>
              </a:rPr>
              <a:t>Generating Time of Arrivals (TOAs) from </a:t>
            </a:r>
          </a:p>
          <a:p>
            <a:r>
              <a:rPr lang="en-US" sz="3600" dirty="0">
                <a:solidFill>
                  <a:schemeClr val="bg1"/>
                </a:solidFill>
                <a:latin typeface="Avenir LT Std 35 Light" panose="020B0402020203020204" pitchFamily="34" charset="0"/>
              </a:rPr>
              <a:t>    observations</a:t>
            </a:r>
          </a:p>
          <a:p>
            <a:pPr marL="498759" indent="-498759">
              <a:buFontTx/>
              <a:buChar char="-"/>
            </a:pPr>
            <a:r>
              <a:rPr lang="en-US" sz="3600" dirty="0">
                <a:solidFill>
                  <a:schemeClr val="bg1"/>
                </a:solidFill>
                <a:latin typeface="Avenir LT Std 35 Light" panose="020B0402020203020204" pitchFamily="34" charset="0"/>
              </a:rPr>
              <a:t>Producing timing solutions</a:t>
            </a:r>
          </a:p>
        </p:txBody>
      </p:sp>
      <p:grpSp>
        <p:nvGrpSpPr>
          <p:cNvPr id="14" name="Group 13">
            <a:extLst>
              <a:ext uri="{FF2B5EF4-FFF2-40B4-BE49-F238E27FC236}">
                <a16:creationId xmlns:a16="http://schemas.microsoft.com/office/drawing/2014/main" id="{706620B5-F793-4326-A9F0-C487E753D998}"/>
              </a:ext>
            </a:extLst>
          </p:cNvPr>
          <p:cNvGrpSpPr/>
          <p:nvPr/>
        </p:nvGrpSpPr>
        <p:grpSpPr>
          <a:xfrm>
            <a:off x="10684041" y="14383481"/>
            <a:ext cx="11013444" cy="13201123"/>
            <a:chOff x="11054083" y="15067664"/>
            <a:chExt cx="8324952" cy="11714707"/>
          </a:xfrm>
        </p:grpSpPr>
        <p:grpSp>
          <p:nvGrpSpPr>
            <p:cNvPr id="47" name="Group 46">
              <a:extLst>
                <a:ext uri="{FF2B5EF4-FFF2-40B4-BE49-F238E27FC236}">
                  <a16:creationId xmlns:a16="http://schemas.microsoft.com/office/drawing/2014/main" id="{806054B1-DB2C-46CC-AB4F-0273D3229457}"/>
                </a:ext>
              </a:extLst>
            </p:cNvPr>
            <p:cNvGrpSpPr/>
            <p:nvPr/>
          </p:nvGrpSpPr>
          <p:grpSpPr>
            <a:xfrm>
              <a:off x="11215788" y="15067664"/>
              <a:ext cx="8163247" cy="10030231"/>
              <a:chOff x="13429519" y="7928341"/>
              <a:chExt cx="8790418" cy="10422131"/>
            </a:xfrm>
          </p:grpSpPr>
          <p:grpSp>
            <p:nvGrpSpPr>
              <p:cNvPr id="45" name="Group 44">
                <a:extLst>
                  <a:ext uri="{FF2B5EF4-FFF2-40B4-BE49-F238E27FC236}">
                    <a16:creationId xmlns:a16="http://schemas.microsoft.com/office/drawing/2014/main" id="{A8424CC6-6600-4894-8D83-6237DA19F43D}"/>
                  </a:ext>
                </a:extLst>
              </p:cNvPr>
              <p:cNvGrpSpPr/>
              <p:nvPr/>
            </p:nvGrpSpPr>
            <p:grpSpPr>
              <a:xfrm>
                <a:off x="13429519" y="7928341"/>
                <a:ext cx="8790418" cy="10370587"/>
                <a:chOff x="17562654" y="6418708"/>
                <a:chExt cx="10440371" cy="12988456"/>
              </a:xfrm>
            </p:grpSpPr>
            <p:grpSp>
              <p:nvGrpSpPr>
                <p:cNvPr id="42" name="Group 41">
                  <a:extLst>
                    <a:ext uri="{FF2B5EF4-FFF2-40B4-BE49-F238E27FC236}">
                      <a16:creationId xmlns:a16="http://schemas.microsoft.com/office/drawing/2014/main" id="{D3D0C93D-FE52-4BDC-9BA2-9C89AB4E76D7}"/>
                    </a:ext>
                  </a:extLst>
                </p:cNvPr>
                <p:cNvGrpSpPr/>
                <p:nvPr/>
              </p:nvGrpSpPr>
              <p:grpSpPr>
                <a:xfrm>
                  <a:off x="17562654" y="6418708"/>
                  <a:ext cx="10440371" cy="9171927"/>
                  <a:chOff x="13055969" y="9342496"/>
                  <a:chExt cx="10440371" cy="9171927"/>
                </a:xfrm>
              </p:grpSpPr>
              <p:pic>
                <p:nvPicPr>
                  <p:cNvPr id="41" name="Picture 40">
                    <a:extLst>
                      <a:ext uri="{FF2B5EF4-FFF2-40B4-BE49-F238E27FC236}">
                        <a16:creationId xmlns:a16="http://schemas.microsoft.com/office/drawing/2014/main" id="{7CE676D5-D339-4E8B-AD52-795CD502E309}"/>
                      </a:ext>
                    </a:extLst>
                  </p:cNvPr>
                  <p:cNvPicPr>
                    <a:picLocks noChangeAspect="1"/>
                  </p:cNvPicPr>
                  <p:nvPr/>
                </p:nvPicPr>
                <p:blipFill rotWithShape="1">
                  <a:blip r:embed="rId5"/>
                  <a:srcRect l="7186" t="9914" r="6181" b="13441"/>
                  <a:stretch/>
                </p:blipFill>
                <p:spPr>
                  <a:xfrm>
                    <a:off x="17984815" y="9342496"/>
                    <a:ext cx="5511523" cy="3826006"/>
                  </a:xfrm>
                  <a:prstGeom prst="rect">
                    <a:avLst/>
                  </a:prstGeom>
                </p:spPr>
              </p:pic>
              <p:pic>
                <p:nvPicPr>
                  <p:cNvPr id="39" name="Picture 38">
                    <a:extLst>
                      <a:ext uri="{FF2B5EF4-FFF2-40B4-BE49-F238E27FC236}">
                        <a16:creationId xmlns:a16="http://schemas.microsoft.com/office/drawing/2014/main" id="{1C4DF1CD-1B59-40F7-81F9-5DC5669C4A3F}"/>
                      </a:ext>
                    </a:extLst>
                  </p:cNvPr>
                  <p:cNvPicPr>
                    <a:picLocks noChangeAspect="1"/>
                  </p:cNvPicPr>
                  <p:nvPr/>
                </p:nvPicPr>
                <p:blipFill>
                  <a:blip r:embed="rId6"/>
                  <a:stretch>
                    <a:fillRect/>
                  </a:stretch>
                </p:blipFill>
                <p:spPr>
                  <a:xfrm>
                    <a:off x="13055969" y="12769130"/>
                    <a:ext cx="10440371" cy="5745293"/>
                  </a:xfrm>
                  <a:prstGeom prst="rect">
                    <a:avLst/>
                  </a:prstGeom>
                </p:spPr>
              </p:pic>
            </p:grpSp>
            <p:pic>
              <p:nvPicPr>
                <p:cNvPr id="44" name="Picture 43">
                  <a:extLst>
                    <a:ext uri="{FF2B5EF4-FFF2-40B4-BE49-F238E27FC236}">
                      <a16:creationId xmlns:a16="http://schemas.microsoft.com/office/drawing/2014/main" id="{6AC8B924-0610-4C4A-B3EA-AF3B57D104F3}"/>
                    </a:ext>
                  </a:extLst>
                </p:cNvPr>
                <p:cNvPicPr>
                  <a:picLocks noChangeAspect="1"/>
                </p:cNvPicPr>
                <p:nvPr/>
              </p:nvPicPr>
              <p:blipFill rotWithShape="1">
                <a:blip r:embed="rId7"/>
                <a:srcRect l="6133" t="13832" r="8430" b="22644"/>
                <a:stretch/>
              </p:blipFill>
              <p:spPr>
                <a:xfrm>
                  <a:off x="21426190" y="15581158"/>
                  <a:ext cx="6576834" cy="3826006"/>
                </a:xfrm>
                <a:prstGeom prst="rect">
                  <a:avLst/>
                </a:prstGeom>
              </p:spPr>
            </p:pic>
          </p:grpSp>
          <p:pic>
            <p:nvPicPr>
              <p:cNvPr id="46" name="Picture 45">
                <a:extLst>
                  <a:ext uri="{FF2B5EF4-FFF2-40B4-BE49-F238E27FC236}">
                    <a16:creationId xmlns:a16="http://schemas.microsoft.com/office/drawing/2014/main" id="{24F7F1C6-BC99-4C70-9AAE-EF6357F5D86D}"/>
                  </a:ext>
                </a:extLst>
              </p:cNvPr>
              <p:cNvPicPr>
                <a:picLocks noChangeAspect="1"/>
              </p:cNvPicPr>
              <p:nvPr/>
            </p:nvPicPr>
            <p:blipFill rotWithShape="1">
              <a:blip r:embed="rId8"/>
              <a:srcRect l="24650" t="10567" r="22568"/>
              <a:stretch/>
            </p:blipFill>
            <p:spPr>
              <a:xfrm>
                <a:off x="13429519" y="15251636"/>
                <a:ext cx="3252960" cy="3098836"/>
              </a:xfrm>
              <a:prstGeom prst="rect">
                <a:avLst/>
              </a:prstGeom>
            </p:spPr>
          </p:pic>
        </p:grpSp>
        <p:sp>
          <p:nvSpPr>
            <p:cNvPr id="29" name="TextBox 28">
              <a:extLst>
                <a:ext uri="{FF2B5EF4-FFF2-40B4-BE49-F238E27FC236}">
                  <a16:creationId xmlns:a16="http://schemas.microsoft.com/office/drawing/2014/main" id="{A8BAC975-85E2-41FE-898E-B9C7219CF1B8}"/>
                </a:ext>
              </a:extLst>
            </p:cNvPr>
            <p:cNvSpPr txBox="1"/>
            <p:nvPr/>
          </p:nvSpPr>
          <p:spPr>
            <a:xfrm>
              <a:off x="11054083" y="25116329"/>
              <a:ext cx="8324951" cy="1666042"/>
            </a:xfrm>
            <a:prstGeom prst="rect">
              <a:avLst/>
            </a:prstGeom>
            <a:noFill/>
          </p:spPr>
          <p:txBody>
            <a:bodyPr wrap="square" rtlCol="0">
              <a:spAutoFit/>
            </a:bodyPr>
            <a:lstStyle/>
            <a:p>
              <a:r>
                <a:rPr lang="en-US" sz="4000" b="1" dirty="0">
                  <a:solidFill>
                    <a:schemeClr val="bg1"/>
                  </a:solidFill>
                  <a:latin typeface="Avenir LT Std 35 Light" panose="020B0402020203020204" pitchFamily="34" charset="0"/>
                </a:rPr>
                <a:t>Figure 2</a:t>
              </a:r>
              <a:r>
                <a:rPr lang="en-US" sz="3600" dirty="0">
                  <a:solidFill>
                    <a:schemeClr val="bg1"/>
                  </a:solidFill>
                  <a:latin typeface="Avenir LT Std 35 Light" panose="020B0402020203020204" pitchFamily="34" charset="0"/>
                </a:rPr>
                <a:t>:</a:t>
              </a:r>
              <a:r>
                <a:rPr lang="en-US" sz="4000" dirty="0">
                  <a:solidFill>
                    <a:schemeClr val="bg1"/>
                  </a:solidFill>
                  <a:latin typeface="Avenir LT Std 35 Light" panose="020B0402020203020204" pitchFamily="34" charset="0"/>
                </a:rPr>
                <a:t> </a:t>
              </a:r>
              <a:r>
                <a:rPr lang="en-US" sz="3600" dirty="0">
                  <a:solidFill>
                    <a:schemeClr val="bg1"/>
                  </a:solidFill>
                  <a:latin typeface="Avenir LT Std 35 Light" panose="020B0402020203020204" pitchFamily="34" charset="0"/>
                </a:rPr>
                <a:t>Conference calls and in-person lectures provide students with introductory information on pulsars</a:t>
              </a:r>
              <a:r>
                <a:rPr lang="en-US" sz="4000" dirty="0">
                  <a:solidFill>
                    <a:schemeClr val="bg1"/>
                  </a:solidFill>
                  <a:latin typeface="Avenir LT Std 35 Light" panose="020B0402020203020204" pitchFamily="34" charset="0"/>
                </a:rPr>
                <a:t>.</a:t>
              </a:r>
            </a:p>
          </p:txBody>
        </p:sp>
      </p:grpSp>
      <p:sp>
        <p:nvSpPr>
          <p:cNvPr id="8" name="TextBox 7">
            <a:extLst>
              <a:ext uri="{FF2B5EF4-FFF2-40B4-BE49-F238E27FC236}">
                <a16:creationId xmlns:a16="http://schemas.microsoft.com/office/drawing/2014/main" id="{D9529FF8-E73F-4066-A85E-77BED1AF3904}"/>
              </a:ext>
            </a:extLst>
          </p:cNvPr>
          <p:cNvSpPr txBox="1"/>
          <p:nvPr/>
        </p:nvSpPr>
        <p:spPr>
          <a:xfrm>
            <a:off x="1210788" y="28137421"/>
            <a:ext cx="19543268" cy="4370427"/>
          </a:xfrm>
          <a:prstGeom prst="rect">
            <a:avLst/>
          </a:prstGeom>
          <a:noFill/>
        </p:spPr>
        <p:txBody>
          <a:bodyPr wrap="square" rtlCol="0">
            <a:spAutoFit/>
          </a:bodyPr>
          <a:lstStyle/>
          <a:p>
            <a:pPr lvl="0" algn="ctr"/>
            <a:r>
              <a:rPr lang="en-US" sz="6000" dirty="0">
                <a:solidFill>
                  <a:prstClr val="white"/>
                </a:solidFill>
                <a:latin typeface="Avenir LT Std 35 Light" panose="020B0402020203020204" pitchFamily="34" charset="0"/>
              </a:rPr>
              <a:t>Expansion of the Group</a:t>
            </a:r>
          </a:p>
          <a:p>
            <a:pPr lvl="0" algn="ctr"/>
            <a:endParaRPr lang="en-US" sz="1200" dirty="0">
              <a:solidFill>
                <a:prstClr val="white"/>
              </a:solidFill>
              <a:latin typeface="Avenir LT Std 35 Light" panose="020B0402020203020204" pitchFamily="34" charset="0"/>
            </a:endParaRPr>
          </a:p>
          <a:p>
            <a:r>
              <a:rPr lang="en-US" sz="4000" dirty="0">
                <a:solidFill>
                  <a:prstClr val="white"/>
                </a:solidFill>
                <a:latin typeface="Avenir LT Std 35 Light" panose="020B0402020203020204" pitchFamily="34" charset="0"/>
              </a:rPr>
              <a:t>Since our work is shared online and inherently instructional, anyone can join at any time from any distance. This structure in a research group allows for us to expand to other institutions. Alumni of this program can continue to lead this group at UVA or can create a new group at the graduate schools that they attend, piggybacking on what we have already built.</a:t>
            </a:r>
          </a:p>
        </p:txBody>
      </p:sp>
      <p:grpSp>
        <p:nvGrpSpPr>
          <p:cNvPr id="1032" name="Group 1031">
            <a:extLst>
              <a:ext uri="{FF2B5EF4-FFF2-40B4-BE49-F238E27FC236}">
                <a16:creationId xmlns:a16="http://schemas.microsoft.com/office/drawing/2014/main" id="{267D4F81-2654-4A2F-BBBD-38BB97D61EC8}"/>
              </a:ext>
            </a:extLst>
          </p:cNvPr>
          <p:cNvGrpSpPr/>
          <p:nvPr/>
        </p:nvGrpSpPr>
        <p:grpSpPr>
          <a:xfrm>
            <a:off x="23110096" y="5274483"/>
            <a:ext cx="19460844" cy="7669751"/>
            <a:chOff x="23210791" y="5523279"/>
            <a:chExt cx="19460844" cy="7414191"/>
          </a:xfrm>
        </p:grpSpPr>
        <p:sp>
          <p:nvSpPr>
            <p:cNvPr id="12" name="TextBox 11">
              <a:extLst>
                <a:ext uri="{FF2B5EF4-FFF2-40B4-BE49-F238E27FC236}">
                  <a16:creationId xmlns:a16="http://schemas.microsoft.com/office/drawing/2014/main" id="{7DE9F328-B3AD-45AB-A2CC-985C924D77C0}"/>
                </a:ext>
              </a:extLst>
            </p:cNvPr>
            <p:cNvSpPr txBox="1"/>
            <p:nvPr/>
          </p:nvSpPr>
          <p:spPr>
            <a:xfrm>
              <a:off x="23210791" y="5523279"/>
              <a:ext cx="19460844" cy="2862322"/>
            </a:xfrm>
            <a:prstGeom prst="rect">
              <a:avLst/>
            </a:prstGeom>
            <a:noFill/>
          </p:spPr>
          <p:txBody>
            <a:bodyPr wrap="square" rtlCol="0">
              <a:spAutoFit/>
            </a:bodyPr>
            <a:lstStyle/>
            <a:p>
              <a:pPr lvl="0" algn="ctr"/>
              <a:r>
                <a:rPr lang="en-US" sz="6000" dirty="0">
                  <a:solidFill>
                    <a:prstClr val="white"/>
                  </a:solidFill>
                  <a:latin typeface="Avenir LT Std 35 Light" panose="020B0402020203020204" pitchFamily="34" charset="0"/>
                </a:rPr>
                <a:t>Observations of Pulsars</a:t>
              </a:r>
            </a:p>
            <a:p>
              <a:pPr lvl="0" algn="ctr"/>
              <a:endParaRPr lang="en-US" sz="1200" dirty="0">
                <a:solidFill>
                  <a:prstClr val="white"/>
                </a:solidFill>
                <a:latin typeface="Avenir LT Std 35 Light" panose="020B0402020203020204" pitchFamily="34" charset="0"/>
              </a:endParaRPr>
            </a:p>
            <a:p>
              <a:pPr lvl="0"/>
              <a:r>
                <a:rPr lang="en-US" sz="3600" dirty="0">
                  <a:solidFill>
                    <a:prstClr val="white"/>
                  </a:solidFill>
                  <a:latin typeface="Avenir LT Std 35 Light" panose="020B0402020203020204" pitchFamily="34" charset="0"/>
                </a:rPr>
                <a:t>We observed 10 pulsars using the Long Wavelength Array over the frequency range of 25 - 89 </a:t>
              </a:r>
              <a:r>
                <a:rPr lang="en-US" sz="3600" dirty="0" err="1">
                  <a:solidFill>
                    <a:prstClr val="white"/>
                  </a:solidFill>
                  <a:latin typeface="Avenir LT Std 35 Light" panose="020B0402020203020204" pitchFamily="34" charset="0"/>
                </a:rPr>
                <a:t>MHz.</a:t>
              </a:r>
              <a:r>
                <a:rPr lang="en-US" sz="3600" dirty="0">
                  <a:solidFill>
                    <a:prstClr val="white"/>
                  </a:solidFill>
                  <a:latin typeface="Avenir LT Std 35 Light" panose="020B0402020203020204" pitchFamily="34" charset="0"/>
                </a:rPr>
                <a:t> New observations and archival LWA data were used to construct the timing solution for these pulsars. A list of observed pulsars is contained in Table 1.</a:t>
              </a:r>
            </a:p>
          </p:txBody>
        </p:sp>
        <p:grpSp>
          <p:nvGrpSpPr>
            <p:cNvPr id="1031" name="Group 1030">
              <a:extLst>
                <a:ext uri="{FF2B5EF4-FFF2-40B4-BE49-F238E27FC236}">
                  <a16:creationId xmlns:a16="http://schemas.microsoft.com/office/drawing/2014/main" id="{96B4F04C-73E3-4F70-8FCA-8C4A5CA86CC3}"/>
                </a:ext>
              </a:extLst>
            </p:cNvPr>
            <p:cNvGrpSpPr/>
            <p:nvPr/>
          </p:nvGrpSpPr>
          <p:grpSpPr>
            <a:xfrm>
              <a:off x="24955534" y="8325683"/>
              <a:ext cx="15971292" cy="4611787"/>
              <a:chOff x="24955534" y="8745825"/>
              <a:chExt cx="15971292" cy="4611787"/>
            </a:xfrm>
          </p:grpSpPr>
          <p:grpSp>
            <p:nvGrpSpPr>
              <p:cNvPr id="127" name="Group 126">
                <a:extLst>
                  <a:ext uri="{FF2B5EF4-FFF2-40B4-BE49-F238E27FC236}">
                    <a16:creationId xmlns:a16="http://schemas.microsoft.com/office/drawing/2014/main" id="{FB23B5D5-BB8A-4A38-89DD-6BDAF12657AF}"/>
                  </a:ext>
                </a:extLst>
              </p:cNvPr>
              <p:cNvGrpSpPr/>
              <p:nvPr/>
            </p:nvGrpSpPr>
            <p:grpSpPr>
              <a:xfrm>
                <a:off x="25004424" y="8745825"/>
                <a:ext cx="15922402" cy="3315813"/>
                <a:chOff x="24955534" y="8843576"/>
                <a:chExt cx="15922402" cy="3647394"/>
              </a:xfrm>
            </p:grpSpPr>
            <p:sp>
              <p:nvSpPr>
                <p:cNvPr id="17" name="TextBox 16">
                  <a:extLst>
                    <a:ext uri="{FF2B5EF4-FFF2-40B4-BE49-F238E27FC236}">
                      <a16:creationId xmlns:a16="http://schemas.microsoft.com/office/drawing/2014/main" id="{9FBB8D0B-EB03-4F88-80EB-B94313F7FB9F}"/>
                    </a:ext>
                  </a:extLst>
                </p:cNvPr>
                <p:cNvSpPr txBox="1"/>
                <p:nvPr/>
              </p:nvSpPr>
              <p:spPr>
                <a:xfrm>
                  <a:off x="25038499" y="9812344"/>
                  <a:ext cx="5109391" cy="710964"/>
                </a:xfrm>
                <a:prstGeom prst="rect">
                  <a:avLst/>
                </a:prstGeom>
                <a:noFill/>
              </p:spPr>
              <p:txBody>
                <a:bodyPr wrap="square" rtlCol="0">
                  <a:spAutoFit/>
                </a:bodyPr>
                <a:lstStyle/>
                <a:p>
                  <a:pPr algn="ctr"/>
                  <a:r>
                    <a:rPr lang="en-US" sz="3600" dirty="0">
                      <a:solidFill>
                        <a:schemeClr val="bg1"/>
                      </a:solidFill>
                      <a:latin typeface="Avenir LT Std 35 Light" panose="020B0402020203020204" pitchFamily="34" charset="0"/>
                    </a:rPr>
                    <a:t>J0611+30</a:t>
                  </a:r>
                </a:p>
              </p:txBody>
            </p:sp>
            <p:sp>
              <p:nvSpPr>
                <p:cNvPr id="43" name="TextBox 42">
                  <a:extLst>
                    <a:ext uri="{FF2B5EF4-FFF2-40B4-BE49-F238E27FC236}">
                      <a16:creationId xmlns:a16="http://schemas.microsoft.com/office/drawing/2014/main" id="{CA346125-EA24-405C-8BB7-F0BA11ED2526}"/>
                    </a:ext>
                  </a:extLst>
                </p:cNvPr>
                <p:cNvSpPr txBox="1"/>
                <p:nvPr/>
              </p:nvSpPr>
              <p:spPr>
                <a:xfrm>
                  <a:off x="25012424" y="10793862"/>
                  <a:ext cx="5109391" cy="710964"/>
                </a:xfrm>
                <a:prstGeom prst="rect">
                  <a:avLst/>
                </a:prstGeom>
                <a:noFill/>
              </p:spPr>
              <p:txBody>
                <a:bodyPr wrap="square" rtlCol="0">
                  <a:spAutoFit/>
                </a:bodyPr>
                <a:lstStyle/>
                <a:p>
                  <a:pPr algn="ctr"/>
                  <a:r>
                    <a:rPr lang="en-US" sz="3600" dirty="0">
                      <a:solidFill>
                        <a:schemeClr val="bg1"/>
                      </a:solidFill>
                      <a:latin typeface="Avenir LT Std 35 Light" panose="020B0402020203020204" pitchFamily="34" charset="0"/>
                    </a:rPr>
                    <a:t>J1929+00</a:t>
                  </a:r>
                </a:p>
              </p:txBody>
            </p:sp>
            <p:sp>
              <p:nvSpPr>
                <p:cNvPr id="48" name="TextBox 47">
                  <a:extLst>
                    <a:ext uri="{FF2B5EF4-FFF2-40B4-BE49-F238E27FC236}">
                      <a16:creationId xmlns:a16="http://schemas.microsoft.com/office/drawing/2014/main" id="{DEE66ED9-E150-4AE0-99B6-A1EE386886FE}"/>
                    </a:ext>
                  </a:extLst>
                </p:cNvPr>
                <p:cNvSpPr txBox="1"/>
                <p:nvPr/>
              </p:nvSpPr>
              <p:spPr>
                <a:xfrm>
                  <a:off x="25038498" y="11687006"/>
                  <a:ext cx="5109392" cy="710964"/>
                </a:xfrm>
                <a:prstGeom prst="rect">
                  <a:avLst/>
                </a:prstGeom>
                <a:noFill/>
              </p:spPr>
              <p:txBody>
                <a:bodyPr wrap="square" rtlCol="0">
                  <a:spAutoFit/>
                </a:bodyPr>
                <a:lstStyle/>
                <a:p>
                  <a:pPr algn="ctr"/>
                  <a:r>
                    <a:rPr lang="en-US" sz="3600" dirty="0">
                      <a:solidFill>
                        <a:schemeClr val="bg1"/>
                      </a:solidFill>
                      <a:latin typeface="Avenir LT Std 35 Light" panose="020B0402020203020204" pitchFamily="34" charset="0"/>
                    </a:rPr>
                    <a:t>J2227+30</a:t>
                  </a:r>
                </a:p>
              </p:txBody>
            </p:sp>
            <p:sp>
              <p:nvSpPr>
                <p:cNvPr id="59" name="TextBox 58">
                  <a:extLst>
                    <a:ext uri="{FF2B5EF4-FFF2-40B4-BE49-F238E27FC236}">
                      <a16:creationId xmlns:a16="http://schemas.microsoft.com/office/drawing/2014/main" id="{154A1463-6FCE-43D1-9663-AC380F027442}"/>
                    </a:ext>
                  </a:extLst>
                </p:cNvPr>
                <p:cNvSpPr txBox="1"/>
                <p:nvPr/>
              </p:nvSpPr>
              <p:spPr>
                <a:xfrm>
                  <a:off x="25038498" y="8927461"/>
                  <a:ext cx="5109391" cy="710964"/>
                </a:xfrm>
                <a:prstGeom prst="rect">
                  <a:avLst/>
                </a:prstGeom>
                <a:noFill/>
              </p:spPr>
              <p:txBody>
                <a:bodyPr wrap="square" rtlCol="0">
                  <a:spAutoFit/>
                </a:bodyPr>
                <a:lstStyle/>
                <a:p>
                  <a:pPr algn="ctr"/>
                  <a:r>
                    <a:rPr lang="en-US" sz="3600" b="1" dirty="0">
                      <a:solidFill>
                        <a:schemeClr val="bg1"/>
                      </a:solidFill>
                      <a:latin typeface="Avenir LT Std 35 Light" panose="020B0402020203020204" pitchFamily="34" charset="0"/>
                    </a:rPr>
                    <a:t>Unpublished Pulsars</a:t>
                  </a:r>
                </a:p>
              </p:txBody>
            </p:sp>
            <p:sp>
              <p:nvSpPr>
                <p:cNvPr id="63" name="TextBox 62">
                  <a:extLst>
                    <a:ext uri="{FF2B5EF4-FFF2-40B4-BE49-F238E27FC236}">
                      <a16:creationId xmlns:a16="http://schemas.microsoft.com/office/drawing/2014/main" id="{D9C223B4-867D-460C-AB00-A29131F7A42A}"/>
                    </a:ext>
                  </a:extLst>
                </p:cNvPr>
                <p:cNvSpPr txBox="1"/>
                <p:nvPr/>
              </p:nvSpPr>
              <p:spPr>
                <a:xfrm>
                  <a:off x="30147889" y="8886085"/>
                  <a:ext cx="4604275" cy="710964"/>
                </a:xfrm>
                <a:prstGeom prst="rect">
                  <a:avLst/>
                </a:prstGeom>
                <a:noFill/>
              </p:spPr>
              <p:txBody>
                <a:bodyPr wrap="square" rtlCol="0">
                  <a:spAutoFit/>
                </a:bodyPr>
                <a:lstStyle/>
                <a:p>
                  <a:pPr algn="ctr"/>
                  <a:r>
                    <a:rPr lang="en-US" sz="3600" b="1" dirty="0">
                      <a:solidFill>
                        <a:schemeClr val="bg1"/>
                      </a:solidFill>
                      <a:latin typeface="Avenir LT Std 35 Light" panose="020B0402020203020204" pitchFamily="34" charset="0"/>
                    </a:rPr>
                    <a:t>Binary Pulsars</a:t>
                  </a:r>
                </a:p>
              </p:txBody>
            </p:sp>
            <p:sp>
              <p:nvSpPr>
                <p:cNvPr id="64" name="TextBox 63">
                  <a:extLst>
                    <a:ext uri="{FF2B5EF4-FFF2-40B4-BE49-F238E27FC236}">
                      <a16:creationId xmlns:a16="http://schemas.microsoft.com/office/drawing/2014/main" id="{EDF035E2-6055-4342-A118-84D8456ED193}"/>
                    </a:ext>
                  </a:extLst>
                </p:cNvPr>
                <p:cNvSpPr txBox="1"/>
                <p:nvPr/>
              </p:nvSpPr>
              <p:spPr>
                <a:xfrm>
                  <a:off x="30121815" y="10081972"/>
                  <a:ext cx="4630176" cy="687274"/>
                </a:xfrm>
                <a:prstGeom prst="rect">
                  <a:avLst/>
                </a:prstGeom>
                <a:noFill/>
              </p:spPr>
              <p:txBody>
                <a:bodyPr wrap="square" rtlCol="0">
                  <a:spAutoFit/>
                </a:bodyPr>
                <a:lstStyle/>
                <a:p>
                  <a:pPr algn="ctr"/>
                  <a:r>
                    <a:rPr lang="en-US" sz="3600" dirty="0">
                      <a:solidFill>
                        <a:schemeClr val="bg1"/>
                      </a:solidFill>
                      <a:latin typeface="Avenir LT Std 35 Light" panose="020B0402020203020204" pitchFamily="34" charset="0"/>
                    </a:rPr>
                    <a:t>B0655+64</a:t>
                  </a:r>
                </a:p>
              </p:txBody>
            </p:sp>
            <p:sp>
              <p:nvSpPr>
                <p:cNvPr id="65" name="TextBox 64">
                  <a:extLst>
                    <a:ext uri="{FF2B5EF4-FFF2-40B4-BE49-F238E27FC236}">
                      <a16:creationId xmlns:a16="http://schemas.microsoft.com/office/drawing/2014/main" id="{F9293A01-7E53-45FF-ACEF-737F1F2B031D}"/>
                    </a:ext>
                  </a:extLst>
                </p:cNvPr>
                <p:cNvSpPr txBox="1"/>
                <p:nvPr/>
              </p:nvSpPr>
              <p:spPr>
                <a:xfrm>
                  <a:off x="30155625" y="11450152"/>
                  <a:ext cx="4630176" cy="710964"/>
                </a:xfrm>
                <a:prstGeom prst="rect">
                  <a:avLst/>
                </a:prstGeom>
                <a:noFill/>
              </p:spPr>
              <p:txBody>
                <a:bodyPr wrap="square" rtlCol="0">
                  <a:spAutoFit/>
                </a:bodyPr>
                <a:lstStyle/>
                <a:p>
                  <a:pPr algn="ctr"/>
                  <a:r>
                    <a:rPr lang="en-US" sz="3600" dirty="0">
                      <a:solidFill>
                        <a:schemeClr val="bg1"/>
                      </a:solidFill>
                      <a:latin typeface="Avenir LT Std 35 Light" panose="020B0402020203020204" pitchFamily="34" charset="0"/>
                    </a:rPr>
                    <a:t>B0820+02</a:t>
                  </a:r>
                </a:p>
              </p:txBody>
            </p:sp>
            <p:sp>
              <p:nvSpPr>
                <p:cNvPr id="69" name="TextBox 68">
                  <a:extLst>
                    <a:ext uri="{FF2B5EF4-FFF2-40B4-BE49-F238E27FC236}">
                      <a16:creationId xmlns:a16="http://schemas.microsoft.com/office/drawing/2014/main" id="{6CEFBC98-795F-48BD-BDF8-114208EDB693}"/>
                    </a:ext>
                  </a:extLst>
                </p:cNvPr>
                <p:cNvSpPr txBox="1"/>
                <p:nvPr/>
              </p:nvSpPr>
              <p:spPr>
                <a:xfrm>
                  <a:off x="34751990" y="8895994"/>
                  <a:ext cx="6125945" cy="710964"/>
                </a:xfrm>
                <a:prstGeom prst="rect">
                  <a:avLst/>
                </a:prstGeom>
                <a:noFill/>
              </p:spPr>
              <p:txBody>
                <a:bodyPr wrap="square" rtlCol="0">
                  <a:spAutoFit/>
                </a:bodyPr>
                <a:lstStyle/>
                <a:p>
                  <a:pPr algn="ctr"/>
                  <a:r>
                    <a:rPr lang="en-US" sz="3600" b="1" dirty="0">
                      <a:solidFill>
                        <a:schemeClr val="bg1"/>
                      </a:solidFill>
                      <a:latin typeface="Avenir LT Std 35 Light" panose="020B0402020203020204" pitchFamily="34" charset="0"/>
                    </a:rPr>
                    <a:t>Retimed Pulsars</a:t>
                  </a:r>
                </a:p>
              </p:txBody>
            </p:sp>
            <p:sp>
              <p:nvSpPr>
                <p:cNvPr id="71" name="TextBox 70">
                  <a:extLst>
                    <a:ext uri="{FF2B5EF4-FFF2-40B4-BE49-F238E27FC236}">
                      <a16:creationId xmlns:a16="http://schemas.microsoft.com/office/drawing/2014/main" id="{9C1B6786-A984-4572-9E77-433EBDE3E33A}"/>
                    </a:ext>
                  </a:extLst>
                </p:cNvPr>
                <p:cNvSpPr txBox="1"/>
                <p:nvPr/>
              </p:nvSpPr>
              <p:spPr>
                <a:xfrm>
                  <a:off x="34751990" y="9874598"/>
                  <a:ext cx="3123094" cy="710964"/>
                </a:xfrm>
                <a:prstGeom prst="rect">
                  <a:avLst/>
                </a:prstGeom>
                <a:noFill/>
              </p:spPr>
              <p:txBody>
                <a:bodyPr wrap="square" rtlCol="0">
                  <a:spAutoFit/>
                </a:bodyPr>
                <a:lstStyle/>
                <a:p>
                  <a:pPr algn="ctr"/>
                  <a:r>
                    <a:rPr lang="en-US" sz="3600" dirty="0">
                      <a:solidFill>
                        <a:schemeClr val="bg1"/>
                      </a:solidFill>
                      <a:latin typeface="Avenir LT Std 35 Light" panose="020B0402020203020204" pitchFamily="34" charset="0"/>
                    </a:rPr>
                    <a:t>B1504-43</a:t>
                  </a:r>
                </a:p>
              </p:txBody>
            </p:sp>
            <p:sp>
              <p:nvSpPr>
                <p:cNvPr id="72" name="TextBox 71">
                  <a:extLst>
                    <a:ext uri="{FF2B5EF4-FFF2-40B4-BE49-F238E27FC236}">
                      <a16:creationId xmlns:a16="http://schemas.microsoft.com/office/drawing/2014/main" id="{2443D805-E83C-4FD8-8F19-1E9A939A810B}"/>
                    </a:ext>
                  </a:extLst>
                </p:cNvPr>
                <p:cNvSpPr txBox="1"/>
                <p:nvPr/>
              </p:nvSpPr>
              <p:spPr>
                <a:xfrm>
                  <a:off x="34751990" y="10827606"/>
                  <a:ext cx="3097329" cy="710964"/>
                </a:xfrm>
                <a:prstGeom prst="rect">
                  <a:avLst/>
                </a:prstGeom>
                <a:noFill/>
              </p:spPr>
              <p:txBody>
                <a:bodyPr wrap="square" rtlCol="0">
                  <a:spAutoFit/>
                </a:bodyPr>
                <a:lstStyle/>
                <a:p>
                  <a:pPr algn="ctr"/>
                  <a:r>
                    <a:rPr lang="en-US" sz="3600" dirty="0">
                      <a:solidFill>
                        <a:schemeClr val="bg1"/>
                      </a:solidFill>
                      <a:latin typeface="Avenir LT Std 35 Light" panose="020B0402020203020204" pitchFamily="34" charset="0"/>
                    </a:rPr>
                    <a:t>B0950+08</a:t>
                  </a:r>
                </a:p>
              </p:txBody>
            </p:sp>
            <p:sp>
              <p:nvSpPr>
                <p:cNvPr id="73" name="TextBox 72">
                  <a:extLst>
                    <a:ext uri="{FF2B5EF4-FFF2-40B4-BE49-F238E27FC236}">
                      <a16:creationId xmlns:a16="http://schemas.microsoft.com/office/drawing/2014/main" id="{AD8E36BD-4E47-4F78-A003-848E9F52242F}"/>
                    </a:ext>
                  </a:extLst>
                </p:cNvPr>
                <p:cNvSpPr txBox="1"/>
                <p:nvPr/>
              </p:nvSpPr>
              <p:spPr>
                <a:xfrm>
                  <a:off x="34751990" y="11700423"/>
                  <a:ext cx="3175222" cy="710964"/>
                </a:xfrm>
                <a:prstGeom prst="rect">
                  <a:avLst/>
                </a:prstGeom>
                <a:noFill/>
              </p:spPr>
              <p:txBody>
                <a:bodyPr wrap="square" rtlCol="0">
                  <a:spAutoFit/>
                </a:bodyPr>
                <a:lstStyle/>
                <a:p>
                  <a:pPr algn="ctr"/>
                  <a:r>
                    <a:rPr lang="en-US" sz="3600" dirty="0">
                      <a:solidFill>
                        <a:schemeClr val="bg1"/>
                      </a:solidFill>
                      <a:latin typeface="Avenir LT Std 35 Light" panose="020B0402020203020204" pitchFamily="34" charset="0"/>
                    </a:rPr>
                    <a:t>B2016+28</a:t>
                  </a:r>
                </a:p>
              </p:txBody>
            </p:sp>
            <p:sp>
              <p:nvSpPr>
                <p:cNvPr id="74" name="TextBox 73">
                  <a:extLst>
                    <a:ext uri="{FF2B5EF4-FFF2-40B4-BE49-F238E27FC236}">
                      <a16:creationId xmlns:a16="http://schemas.microsoft.com/office/drawing/2014/main" id="{46423B25-C001-479B-8C39-34910E8CC251}"/>
                    </a:ext>
                  </a:extLst>
                </p:cNvPr>
                <p:cNvSpPr txBox="1"/>
                <p:nvPr/>
              </p:nvSpPr>
              <p:spPr>
                <a:xfrm>
                  <a:off x="37900849" y="9850260"/>
                  <a:ext cx="2943596" cy="710964"/>
                </a:xfrm>
                <a:prstGeom prst="rect">
                  <a:avLst/>
                </a:prstGeom>
                <a:noFill/>
              </p:spPr>
              <p:txBody>
                <a:bodyPr wrap="square" rtlCol="0">
                  <a:spAutoFit/>
                </a:bodyPr>
                <a:lstStyle/>
                <a:p>
                  <a:pPr algn="ctr"/>
                  <a:r>
                    <a:rPr lang="en-US" sz="3600" dirty="0">
                      <a:solidFill>
                        <a:schemeClr val="bg1"/>
                      </a:solidFill>
                      <a:latin typeface="Avenir LT Std 35 Light" panose="020B0402020203020204" pitchFamily="34" charset="0"/>
                    </a:rPr>
                    <a:t>B1133+16</a:t>
                  </a:r>
                </a:p>
              </p:txBody>
            </p:sp>
            <p:sp>
              <p:nvSpPr>
                <p:cNvPr id="75" name="TextBox 74">
                  <a:extLst>
                    <a:ext uri="{FF2B5EF4-FFF2-40B4-BE49-F238E27FC236}">
                      <a16:creationId xmlns:a16="http://schemas.microsoft.com/office/drawing/2014/main" id="{3EF20B38-0B67-4881-A314-3591BA684D67}"/>
                    </a:ext>
                  </a:extLst>
                </p:cNvPr>
                <p:cNvSpPr txBox="1"/>
                <p:nvPr/>
              </p:nvSpPr>
              <p:spPr>
                <a:xfrm>
                  <a:off x="37900849" y="10800990"/>
                  <a:ext cx="2943595" cy="710964"/>
                </a:xfrm>
                <a:prstGeom prst="rect">
                  <a:avLst/>
                </a:prstGeom>
                <a:noFill/>
              </p:spPr>
              <p:txBody>
                <a:bodyPr wrap="square" rtlCol="0">
                  <a:spAutoFit/>
                </a:bodyPr>
                <a:lstStyle/>
                <a:p>
                  <a:pPr algn="ctr"/>
                  <a:r>
                    <a:rPr lang="en-US" sz="3600" dirty="0">
                      <a:solidFill>
                        <a:schemeClr val="bg1"/>
                      </a:solidFill>
                      <a:latin typeface="Avenir LT Std 35 Light" panose="020B0402020203020204" pitchFamily="34" charset="0"/>
                    </a:rPr>
                    <a:t>B0823+26</a:t>
                  </a:r>
                </a:p>
              </p:txBody>
            </p:sp>
            <p:sp>
              <p:nvSpPr>
                <p:cNvPr id="79" name="TextBox 78">
                  <a:extLst>
                    <a:ext uri="{FF2B5EF4-FFF2-40B4-BE49-F238E27FC236}">
                      <a16:creationId xmlns:a16="http://schemas.microsoft.com/office/drawing/2014/main" id="{A392F4D8-569A-49B4-A68F-ADAEBBB41B23}"/>
                    </a:ext>
                  </a:extLst>
                </p:cNvPr>
                <p:cNvSpPr txBox="1"/>
                <p:nvPr/>
              </p:nvSpPr>
              <p:spPr>
                <a:xfrm>
                  <a:off x="37875084" y="11703124"/>
                  <a:ext cx="3002852" cy="710964"/>
                </a:xfrm>
                <a:prstGeom prst="rect">
                  <a:avLst/>
                </a:prstGeom>
                <a:noFill/>
              </p:spPr>
              <p:txBody>
                <a:bodyPr wrap="square" rtlCol="0">
                  <a:spAutoFit/>
                </a:bodyPr>
                <a:lstStyle/>
                <a:p>
                  <a:pPr algn="ctr"/>
                  <a:r>
                    <a:rPr lang="en-US" sz="3600" dirty="0">
                      <a:solidFill>
                        <a:schemeClr val="bg1"/>
                      </a:solidFill>
                      <a:latin typeface="Avenir LT Std 35 Light" panose="020B0402020203020204" pitchFamily="34" charset="0"/>
                    </a:rPr>
                    <a:t>B2020+28*</a:t>
                  </a:r>
                </a:p>
              </p:txBody>
            </p:sp>
            <p:grpSp>
              <p:nvGrpSpPr>
                <p:cNvPr id="87" name="Group 86">
                  <a:extLst>
                    <a:ext uri="{FF2B5EF4-FFF2-40B4-BE49-F238E27FC236}">
                      <a16:creationId xmlns:a16="http://schemas.microsoft.com/office/drawing/2014/main" id="{E82F97D3-5555-4239-88DA-20233C8B7396}"/>
                    </a:ext>
                  </a:extLst>
                </p:cNvPr>
                <p:cNvGrpSpPr/>
                <p:nvPr/>
              </p:nvGrpSpPr>
              <p:grpSpPr>
                <a:xfrm>
                  <a:off x="24955534" y="8843576"/>
                  <a:ext cx="15922402" cy="3647394"/>
                  <a:chOff x="21441466" y="10442509"/>
                  <a:chExt cx="14532945" cy="3446341"/>
                </a:xfrm>
              </p:grpSpPr>
              <p:cxnSp>
                <p:nvCxnSpPr>
                  <p:cNvPr id="21" name="Straight Connector 20">
                    <a:extLst>
                      <a:ext uri="{FF2B5EF4-FFF2-40B4-BE49-F238E27FC236}">
                        <a16:creationId xmlns:a16="http://schemas.microsoft.com/office/drawing/2014/main" id="{887C6B3F-6250-4A05-A5DE-C8F5E8A947B6}"/>
                      </a:ext>
                    </a:extLst>
                  </p:cNvPr>
                  <p:cNvCxnSpPr>
                    <a:cxnSpLocks/>
                  </p:cNvCxnSpPr>
                  <p:nvPr/>
                </p:nvCxnSpPr>
                <p:spPr>
                  <a:xfrm>
                    <a:off x="21517191" y="11209002"/>
                    <a:ext cx="1445721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F094BCA-187C-4D76-A9C3-552F21CE5538}"/>
                      </a:ext>
                    </a:extLst>
                  </p:cNvPr>
                  <p:cNvCxnSpPr>
                    <a:cxnSpLocks/>
                  </p:cNvCxnSpPr>
                  <p:nvPr/>
                </p:nvCxnSpPr>
                <p:spPr>
                  <a:xfrm flipV="1">
                    <a:off x="21517191" y="12153080"/>
                    <a:ext cx="46635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BED9FB-F8C3-492B-A7CC-155FE21A48FD}"/>
                      </a:ext>
                    </a:extLst>
                  </p:cNvPr>
                  <p:cNvCxnSpPr>
                    <a:cxnSpLocks/>
                  </p:cNvCxnSpPr>
                  <p:nvPr/>
                </p:nvCxnSpPr>
                <p:spPr>
                  <a:xfrm flipV="1">
                    <a:off x="26180715" y="10442510"/>
                    <a:ext cx="0" cy="34061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C6B75FA-AF14-4CA2-B2CC-A91D8DF74814}"/>
                      </a:ext>
                    </a:extLst>
                  </p:cNvPr>
                  <p:cNvCxnSpPr>
                    <a:cxnSpLocks/>
                  </p:cNvCxnSpPr>
                  <p:nvPr/>
                </p:nvCxnSpPr>
                <p:spPr>
                  <a:xfrm>
                    <a:off x="21517191" y="13047357"/>
                    <a:ext cx="46635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333835F-4CD7-4C53-B029-3CABD145A104}"/>
                      </a:ext>
                    </a:extLst>
                  </p:cNvPr>
                  <p:cNvCxnSpPr>
                    <a:cxnSpLocks/>
                  </p:cNvCxnSpPr>
                  <p:nvPr/>
                </p:nvCxnSpPr>
                <p:spPr>
                  <a:xfrm>
                    <a:off x="26180715" y="12548926"/>
                    <a:ext cx="41704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0D5ACC4-CC10-444A-8A19-451EC6AC38C3}"/>
                      </a:ext>
                    </a:extLst>
                  </p:cNvPr>
                  <p:cNvCxnSpPr>
                    <a:cxnSpLocks/>
                  </p:cNvCxnSpPr>
                  <p:nvPr/>
                </p:nvCxnSpPr>
                <p:spPr>
                  <a:xfrm flipV="1">
                    <a:off x="30383201" y="10442509"/>
                    <a:ext cx="0" cy="34061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3746AC9-C41E-438E-83E9-CC03894D2826}"/>
                      </a:ext>
                    </a:extLst>
                  </p:cNvPr>
                  <p:cNvCxnSpPr>
                    <a:cxnSpLocks/>
                  </p:cNvCxnSpPr>
                  <p:nvPr/>
                </p:nvCxnSpPr>
                <p:spPr>
                  <a:xfrm>
                    <a:off x="21441466" y="13848682"/>
                    <a:ext cx="1453294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5B12011-C996-4C8C-9116-FF3195BA153B}"/>
                      </a:ext>
                    </a:extLst>
                  </p:cNvPr>
                  <p:cNvCxnSpPr>
                    <a:cxnSpLocks/>
                  </p:cNvCxnSpPr>
                  <p:nvPr/>
                </p:nvCxnSpPr>
                <p:spPr>
                  <a:xfrm>
                    <a:off x="30413901" y="12187452"/>
                    <a:ext cx="55605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0FA046B-EB79-482B-8158-5FE674C45F02}"/>
                      </a:ext>
                    </a:extLst>
                  </p:cNvPr>
                  <p:cNvCxnSpPr>
                    <a:cxnSpLocks/>
                  </p:cNvCxnSpPr>
                  <p:nvPr/>
                </p:nvCxnSpPr>
                <p:spPr>
                  <a:xfrm>
                    <a:off x="30383336" y="13058549"/>
                    <a:ext cx="55605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B78C38F-356A-466B-8038-E301A620D7D4}"/>
                      </a:ext>
                    </a:extLst>
                  </p:cNvPr>
                  <p:cNvCxnSpPr>
                    <a:cxnSpLocks/>
                  </p:cNvCxnSpPr>
                  <p:nvPr/>
                </p:nvCxnSpPr>
                <p:spPr>
                  <a:xfrm flipV="1">
                    <a:off x="33233601" y="11209002"/>
                    <a:ext cx="0" cy="26798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0" name="TextBox 89">
                <a:extLst>
                  <a:ext uri="{FF2B5EF4-FFF2-40B4-BE49-F238E27FC236}">
                    <a16:creationId xmlns:a16="http://schemas.microsoft.com/office/drawing/2014/main" id="{A766610E-9002-4EF2-A269-D089A1E824AF}"/>
                  </a:ext>
                </a:extLst>
              </p:cNvPr>
              <p:cNvSpPr txBox="1"/>
              <p:nvPr/>
            </p:nvSpPr>
            <p:spPr>
              <a:xfrm>
                <a:off x="24955534" y="12095728"/>
                <a:ext cx="15971292" cy="1261884"/>
              </a:xfrm>
              <a:prstGeom prst="rect">
                <a:avLst/>
              </a:prstGeom>
              <a:noFill/>
            </p:spPr>
            <p:txBody>
              <a:bodyPr wrap="square" rtlCol="0">
                <a:spAutoFit/>
              </a:bodyPr>
              <a:lstStyle/>
              <a:p>
                <a:pPr lvl="0"/>
                <a:r>
                  <a:rPr lang="en-US" sz="4000" b="1" dirty="0">
                    <a:solidFill>
                      <a:prstClr val="white"/>
                    </a:solidFill>
                    <a:latin typeface="Avenir LT Std 35 Light" panose="020B0402020203020204" pitchFamily="34" charset="0"/>
                  </a:rPr>
                  <a:t>Table 1</a:t>
                </a:r>
                <a:r>
                  <a:rPr lang="en-US" sz="3600" dirty="0">
                    <a:solidFill>
                      <a:prstClr val="white"/>
                    </a:solidFill>
                    <a:latin typeface="Avenir LT Std 35 Light" panose="020B0402020203020204" pitchFamily="34" charset="0"/>
                  </a:rPr>
                  <a:t>: The list of our target pulsars. </a:t>
                </a:r>
              </a:p>
              <a:p>
                <a:pPr lvl="0"/>
                <a:r>
                  <a:rPr lang="en-US" sz="3600" dirty="0">
                    <a:solidFill>
                      <a:prstClr val="white"/>
                    </a:solidFill>
                    <a:latin typeface="Avenir LT Std 35 Light" panose="020B0402020203020204" pitchFamily="34" charset="0"/>
                  </a:rPr>
                  <a:t>*B2020+28 is an extra pulsar in the beam of B0823+26.</a:t>
                </a:r>
              </a:p>
            </p:txBody>
          </p:sp>
        </p:grpSp>
      </p:grpSp>
      <p:pic>
        <p:nvPicPr>
          <p:cNvPr id="9" name="Picture 8">
            <a:extLst>
              <a:ext uri="{FF2B5EF4-FFF2-40B4-BE49-F238E27FC236}">
                <a16:creationId xmlns:a16="http://schemas.microsoft.com/office/drawing/2014/main" id="{6BE8308D-BB7C-4A0C-B360-39C9307E9D9C}"/>
              </a:ext>
            </a:extLst>
          </p:cNvPr>
          <p:cNvPicPr>
            <a:picLocks noChangeAspect="1"/>
          </p:cNvPicPr>
          <p:nvPr/>
        </p:nvPicPr>
        <p:blipFill>
          <a:blip r:embed="rId9"/>
          <a:stretch>
            <a:fillRect/>
          </a:stretch>
        </p:blipFill>
        <p:spPr>
          <a:xfrm>
            <a:off x="37797514" y="311830"/>
            <a:ext cx="3860146" cy="3824449"/>
          </a:xfrm>
          <a:prstGeom prst="rect">
            <a:avLst/>
          </a:prstGeom>
        </p:spPr>
      </p:pic>
      <p:grpSp>
        <p:nvGrpSpPr>
          <p:cNvPr id="53" name="Group 52">
            <a:extLst>
              <a:ext uri="{FF2B5EF4-FFF2-40B4-BE49-F238E27FC236}">
                <a16:creationId xmlns:a16="http://schemas.microsoft.com/office/drawing/2014/main" id="{D74C9B3E-9088-4853-B90A-23531C6193F3}"/>
              </a:ext>
            </a:extLst>
          </p:cNvPr>
          <p:cNvGrpSpPr/>
          <p:nvPr/>
        </p:nvGrpSpPr>
        <p:grpSpPr>
          <a:xfrm>
            <a:off x="22736266" y="13687308"/>
            <a:ext cx="20436509" cy="14256162"/>
            <a:chOff x="20756548" y="15417106"/>
            <a:chExt cx="18704793" cy="5884956"/>
          </a:xfrm>
        </p:grpSpPr>
        <p:sp>
          <p:nvSpPr>
            <p:cNvPr id="61" name="Rectangle 60">
              <a:extLst>
                <a:ext uri="{FF2B5EF4-FFF2-40B4-BE49-F238E27FC236}">
                  <a16:creationId xmlns:a16="http://schemas.microsoft.com/office/drawing/2014/main" id="{0D6C4409-8D12-4C1B-B7BC-68C0532B901B}"/>
                </a:ext>
              </a:extLst>
            </p:cNvPr>
            <p:cNvSpPr/>
            <p:nvPr/>
          </p:nvSpPr>
          <p:spPr>
            <a:xfrm>
              <a:off x="20808390" y="15417106"/>
              <a:ext cx="18561808" cy="5884956"/>
            </a:xfrm>
            <a:prstGeom prst="rect">
              <a:avLst/>
            </a:prstGeom>
            <a:solidFill>
              <a:schemeClr val="bg2">
                <a:lumMod val="2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2" name="TextBox 61">
              <a:extLst>
                <a:ext uri="{FF2B5EF4-FFF2-40B4-BE49-F238E27FC236}">
                  <a16:creationId xmlns:a16="http://schemas.microsoft.com/office/drawing/2014/main" id="{1866F7D6-4F3E-4A3A-99A1-56B40149B80A}"/>
                </a:ext>
              </a:extLst>
            </p:cNvPr>
            <p:cNvSpPr txBox="1"/>
            <p:nvPr/>
          </p:nvSpPr>
          <p:spPr>
            <a:xfrm>
              <a:off x="20756548" y="15420973"/>
              <a:ext cx="18704793" cy="1038568"/>
            </a:xfrm>
            <a:prstGeom prst="rect">
              <a:avLst/>
            </a:prstGeom>
            <a:noFill/>
            <a:effectLst>
              <a:outerShdw blurRad="50800" dist="38100" dir="2700000" algn="tl" rotWithShape="0">
                <a:prstClr val="black">
                  <a:alpha val="40000"/>
                </a:prstClr>
              </a:outerShdw>
            </a:effectLst>
          </p:spPr>
          <p:txBody>
            <a:bodyPr wrap="square" lIns="498764" tIns="99753" rIns="498764" bIns="299258" rtlCol="0">
              <a:spAutoFit/>
            </a:bodyPr>
            <a:lstStyle/>
            <a:p>
              <a:pPr algn="ctr"/>
              <a:r>
                <a:rPr lang="en-US" sz="6000" dirty="0">
                  <a:solidFill>
                    <a:schemeClr val="bg1"/>
                  </a:solidFill>
                  <a:latin typeface="Avenir LT Std 35 Light" panose="020B0402020203020204" pitchFamily="34" charset="0"/>
                </a:rPr>
                <a:t>Results</a:t>
              </a:r>
            </a:p>
            <a:p>
              <a:pPr algn="ctr"/>
              <a:endParaRPr lang="en-US" sz="1200" dirty="0">
                <a:solidFill>
                  <a:schemeClr val="bg1"/>
                </a:solidFill>
                <a:latin typeface="Avenir LT Std 35 Light" panose="020B0402020203020204" pitchFamily="34" charset="0"/>
              </a:endParaRPr>
            </a:p>
            <a:p>
              <a:r>
                <a:rPr lang="en-US" sz="3600" dirty="0">
                  <a:solidFill>
                    <a:schemeClr val="bg1"/>
                  </a:solidFill>
                  <a:latin typeface="Avenir LT Std 35 Light" panose="020B0402020203020204" pitchFamily="34" charset="0"/>
                </a:rPr>
                <a:t>Preliminary timing solutions have been made for pulsars J2227+30 and B1133+16. Plots of their post-fit residuals and initial values for their solution parameters are shown in Table 2.</a:t>
              </a:r>
            </a:p>
          </p:txBody>
        </p:sp>
      </p:grpSp>
      <p:grpSp>
        <p:nvGrpSpPr>
          <p:cNvPr id="1045" name="Group 1044">
            <a:extLst>
              <a:ext uri="{FF2B5EF4-FFF2-40B4-BE49-F238E27FC236}">
                <a16:creationId xmlns:a16="http://schemas.microsoft.com/office/drawing/2014/main" id="{4C88B875-063C-422F-98EF-EEA2DC7A69F9}"/>
              </a:ext>
            </a:extLst>
          </p:cNvPr>
          <p:cNvGrpSpPr/>
          <p:nvPr/>
        </p:nvGrpSpPr>
        <p:grpSpPr>
          <a:xfrm>
            <a:off x="22965201" y="16588233"/>
            <a:ext cx="12054927" cy="4841501"/>
            <a:chOff x="23305501" y="15752649"/>
            <a:chExt cx="12054927" cy="5039698"/>
          </a:xfrm>
        </p:grpSpPr>
        <p:pic>
          <p:nvPicPr>
            <p:cNvPr id="95" name="Picture 94">
              <a:extLst>
                <a:ext uri="{FF2B5EF4-FFF2-40B4-BE49-F238E27FC236}">
                  <a16:creationId xmlns:a16="http://schemas.microsoft.com/office/drawing/2014/main" id="{2A47244D-AA87-4DC5-94E8-094D876FF299}"/>
                </a:ext>
              </a:extLst>
            </p:cNvPr>
            <p:cNvPicPr>
              <a:picLocks noChangeAspect="1"/>
            </p:cNvPicPr>
            <p:nvPr/>
          </p:nvPicPr>
          <p:blipFill>
            <a:blip r:embed="rId10"/>
            <a:stretch>
              <a:fillRect/>
            </a:stretch>
          </p:blipFill>
          <p:spPr>
            <a:xfrm>
              <a:off x="27878423" y="15752649"/>
              <a:ext cx="7233650" cy="3763495"/>
            </a:xfrm>
            <a:prstGeom prst="rect">
              <a:avLst/>
            </a:prstGeom>
          </p:spPr>
        </p:pic>
        <p:sp>
          <p:nvSpPr>
            <p:cNvPr id="131" name="TextBox 130">
              <a:extLst>
                <a:ext uri="{FF2B5EF4-FFF2-40B4-BE49-F238E27FC236}">
                  <a16:creationId xmlns:a16="http://schemas.microsoft.com/office/drawing/2014/main" id="{536A21D3-7250-436A-A396-BF2CB34BEF23}"/>
                </a:ext>
              </a:extLst>
            </p:cNvPr>
            <p:cNvSpPr txBox="1"/>
            <p:nvPr/>
          </p:nvSpPr>
          <p:spPr>
            <a:xfrm>
              <a:off x="24130761" y="15813621"/>
              <a:ext cx="2780689" cy="800940"/>
            </a:xfrm>
            <a:prstGeom prst="rect">
              <a:avLst/>
            </a:prstGeom>
            <a:noFill/>
          </p:spPr>
          <p:txBody>
            <a:bodyPr wrap="square" rtlCol="0">
              <a:spAutoFit/>
            </a:bodyPr>
            <a:lstStyle/>
            <a:p>
              <a:pPr algn="ctr"/>
              <a:r>
                <a:rPr lang="en-US" sz="4400" b="1" dirty="0">
                  <a:solidFill>
                    <a:schemeClr val="bg1"/>
                  </a:solidFill>
                  <a:latin typeface="Avenir LT Std 35 Light" panose="020B0402020203020204" pitchFamily="34" charset="0"/>
                </a:rPr>
                <a:t>J2227+30</a:t>
              </a:r>
            </a:p>
          </p:txBody>
        </p:sp>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F5DDA68A-D701-4865-ABA0-7D76E98DFCEE}"/>
                    </a:ext>
                  </a:extLst>
                </p:cNvPr>
                <p:cNvSpPr txBox="1"/>
                <p:nvPr/>
              </p:nvSpPr>
              <p:spPr>
                <a:xfrm>
                  <a:off x="23305501" y="16660791"/>
                  <a:ext cx="1558455" cy="3499163"/>
                </a:xfrm>
                <a:prstGeom prst="rect">
                  <a:avLst/>
                </a:prstGeom>
                <a:noFill/>
              </p:spPr>
              <p:txBody>
                <a:bodyPr wrap="square" rtlCol="0">
                  <a:spAutoFit/>
                </a:bodyPr>
                <a:lstStyle/>
                <a:p>
                  <a:pPr algn="r"/>
                  <a:r>
                    <a:rPr lang="en-US" sz="4400" dirty="0">
                      <a:solidFill>
                        <a:schemeClr val="bg1"/>
                      </a:solidFill>
                    </a:rPr>
                    <a:t> </a:t>
                  </a:r>
                  <a14:m>
                    <m:oMath xmlns:m="http://schemas.openxmlformats.org/officeDocument/2006/math">
                      <m:r>
                        <a:rPr lang="en-US" sz="4400" i="1" dirty="0" smtClean="0">
                          <a:solidFill>
                            <a:schemeClr val="bg1"/>
                          </a:solidFill>
                          <a:latin typeface="Cambria Math" panose="02040503050406030204" pitchFamily="18" charset="0"/>
                        </a:rPr>
                        <m:t>𝐹</m:t>
                      </m:r>
                    </m:oMath>
                  </a14:m>
                  <a:endParaRPr lang="en-US" sz="4400" i="1" dirty="0">
                    <a:solidFill>
                      <a:schemeClr val="bg1"/>
                    </a:solidFill>
                    <a:latin typeface="Cambria Math" panose="02040503050406030204" pitchFamily="18" charset="0"/>
                  </a:endParaRPr>
                </a:p>
                <a:p>
                  <a:pPr algn="r"/>
                  <a:r>
                    <a:rPr lang="en-US" sz="4400" dirty="0">
                      <a:solidFill>
                        <a:schemeClr val="bg1"/>
                      </a:solidFill>
                    </a:rPr>
                    <a:t> </a:t>
                  </a:r>
                  <a14:m>
                    <m:oMath xmlns:m="http://schemas.openxmlformats.org/officeDocument/2006/math">
                      <m:acc>
                        <m:accPr>
                          <m:chr m:val="̇"/>
                          <m:ctrlPr>
                            <a:rPr lang="en-US" sz="440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𝐹</m:t>
                          </m:r>
                        </m:e>
                      </m:acc>
                    </m:oMath>
                  </a14:m>
                  <a:endParaRPr lang="en-US" sz="4400" dirty="0">
                    <a:solidFill>
                      <a:schemeClr val="bg1"/>
                    </a:solidFill>
                    <a:latin typeface="Avenir LT Std 35 Light" panose="020B0402020203020204" pitchFamily="34" charset="0"/>
                  </a:endParaRPr>
                </a:p>
                <a:p>
                  <a:pPr algn="r"/>
                  <a14:m>
                    <m:oMath xmlns:m="http://schemas.openxmlformats.org/officeDocument/2006/math">
                      <m:r>
                        <a:rPr lang="en-US" sz="4400" b="0" i="1" smtClean="0">
                          <a:solidFill>
                            <a:schemeClr val="bg1"/>
                          </a:solidFill>
                          <a:latin typeface="Cambria Math" panose="02040503050406030204" pitchFamily="18" charset="0"/>
                        </a:rPr>
                        <m:t>𝑅𝐴𝐽</m:t>
                      </m:r>
                    </m:oMath>
                  </a14:m>
                  <a:r>
                    <a:rPr lang="en-US" sz="4400" dirty="0">
                      <a:solidFill>
                        <a:schemeClr val="bg1"/>
                      </a:solidFill>
                      <a:latin typeface="Avenir LT Std 35 Light" panose="020B0402020203020204" pitchFamily="34" charset="0"/>
                    </a:rPr>
                    <a:t> </a:t>
                  </a:r>
                  <a:r>
                    <a:rPr lang="en-US" sz="4400" b="0" dirty="0">
                      <a:solidFill>
                        <a:schemeClr val="bg1"/>
                      </a:solidFill>
                    </a:rPr>
                    <a:t> </a:t>
                  </a:r>
                  <a14:m>
                    <m:oMath xmlns:m="http://schemas.openxmlformats.org/officeDocument/2006/math">
                      <m:r>
                        <a:rPr lang="en-US" sz="4400" b="0" i="1" smtClean="0">
                          <a:solidFill>
                            <a:schemeClr val="bg1"/>
                          </a:solidFill>
                          <a:latin typeface="Cambria Math" panose="02040503050406030204" pitchFamily="18" charset="0"/>
                        </a:rPr>
                        <m:t>𝐷𝐸𝐶𝐽</m:t>
                      </m:r>
                    </m:oMath>
                  </a14:m>
                  <a:endParaRPr lang="en-US" sz="4400" dirty="0">
                    <a:solidFill>
                      <a:schemeClr val="bg1"/>
                    </a:solidFill>
                    <a:latin typeface="Avenir LT Std 35 Light" panose="020B0402020203020204" pitchFamily="34" charset="0"/>
                  </a:endParaRPr>
                </a:p>
                <a:p>
                  <a:pPr algn="r"/>
                  <a:r>
                    <a:rPr lang="en-US" sz="4400" b="0" dirty="0">
                      <a:solidFill>
                        <a:schemeClr val="bg1"/>
                      </a:solidFill>
                    </a:rPr>
                    <a:t> </a:t>
                  </a:r>
                  <a14:m>
                    <m:oMath xmlns:m="http://schemas.openxmlformats.org/officeDocument/2006/math">
                      <m:r>
                        <a:rPr lang="en-US" sz="4400" b="0" i="1" smtClean="0">
                          <a:solidFill>
                            <a:schemeClr val="bg1"/>
                          </a:solidFill>
                          <a:latin typeface="Cambria Math" panose="02040503050406030204" pitchFamily="18" charset="0"/>
                        </a:rPr>
                        <m:t>𝐷𝑀</m:t>
                      </m:r>
                    </m:oMath>
                  </a14:m>
                  <a:endParaRPr lang="en-US" sz="4400" dirty="0">
                    <a:solidFill>
                      <a:schemeClr val="bg1"/>
                    </a:solidFill>
                    <a:latin typeface="Avenir LT Std 35 Light" panose="020B0402020203020204" pitchFamily="34" charset="0"/>
                  </a:endParaRPr>
                </a:p>
              </p:txBody>
            </p:sp>
          </mc:Choice>
          <mc:Fallback>
            <p:sp>
              <p:nvSpPr>
                <p:cNvPr id="142" name="TextBox 141">
                  <a:extLst>
                    <a:ext uri="{FF2B5EF4-FFF2-40B4-BE49-F238E27FC236}">
                      <a16:creationId xmlns:a16="http://schemas.microsoft.com/office/drawing/2014/main" id="{F5DDA68A-D701-4865-ABA0-7D76E98DFCEE}"/>
                    </a:ext>
                  </a:extLst>
                </p:cNvPr>
                <p:cNvSpPr txBox="1">
                  <a:spLocks noRot="1" noChangeAspect="1" noMove="1" noResize="1" noEditPoints="1" noAdjustHandles="1" noChangeArrowheads="1" noChangeShapeType="1" noTextEdit="1"/>
                </p:cNvSpPr>
                <p:nvPr/>
              </p:nvSpPr>
              <p:spPr>
                <a:xfrm>
                  <a:off x="23305501" y="16660791"/>
                  <a:ext cx="1558455" cy="3499163"/>
                </a:xfrm>
                <a:prstGeom prst="rect">
                  <a:avLst/>
                </a:prstGeom>
                <a:blipFill>
                  <a:blip r:embed="rId11"/>
                  <a:stretch>
                    <a:fillRect/>
                  </a:stretch>
                </a:blipFill>
              </p:spPr>
              <p:txBody>
                <a:bodyPr/>
                <a:lstStyle/>
                <a:p>
                  <a:r>
                    <a:rPr lang="en-US">
                      <a:noFill/>
                    </a:rPr>
                    <a:t> </a:t>
                  </a:r>
                </a:p>
              </p:txBody>
            </p:sp>
          </mc:Fallback>
        </mc:AlternateContent>
        <p:sp>
          <p:nvSpPr>
            <p:cNvPr id="1038" name="TextBox 1037">
              <a:extLst>
                <a:ext uri="{FF2B5EF4-FFF2-40B4-BE49-F238E27FC236}">
                  <a16:creationId xmlns:a16="http://schemas.microsoft.com/office/drawing/2014/main" id="{73C3CDF7-02A2-4B20-93FC-97BA20573EDD}"/>
                </a:ext>
              </a:extLst>
            </p:cNvPr>
            <p:cNvSpPr txBox="1"/>
            <p:nvPr/>
          </p:nvSpPr>
          <p:spPr>
            <a:xfrm>
              <a:off x="25017177" y="16648541"/>
              <a:ext cx="2780689" cy="3477875"/>
            </a:xfrm>
            <a:prstGeom prst="rect">
              <a:avLst/>
            </a:prstGeom>
            <a:noFill/>
          </p:spPr>
          <p:txBody>
            <a:bodyPr wrap="square" rtlCol="0">
              <a:spAutoFit/>
            </a:bodyPr>
            <a:lstStyle/>
            <a:p>
              <a:r>
                <a:rPr lang="en-US" sz="4400" dirty="0">
                  <a:solidFill>
                    <a:schemeClr val="bg1"/>
                  </a:solidFill>
                  <a:latin typeface="Avenir LT Std 35 Light" panose="020B0402020203020204" pitchFamily="34" charset="0"/>
                </a:rPr>
                <a:t>1.1871</a:t>
              </a:r>
            </a:p>
            <a:p>
              <a:r>
                <a:rPr lang="en-US" sz="4400" dirty="0">
                  <a:solidFill>
                    <a:schemeClr val="bg1"/>
                  </a:solidFill>
                  <a:latin typeface="Avenir LT Std 35 Light" panose="020B0402020203020204" pitchFamily="34" charset="0"/>
                </a:rPr>
                <a:t>-1.1667 </a:t>
              </a:r>
            </a:p>
            <a:p>
              <a:r>
                <a:rPr lang="en-US" sz="4400" dirty="0">
                  <a:solidFill>
                    <a:schemeClr val="bg1"/>
                  </a:solidFill>
                  <a:latin typeface="Avenir LT Std 35 Light" panose="020B0402020203020204" pitchFamily="34" charset="0"/>
                </a:rPr>
                <a:t>22</a:t>
              </a:r>
              <a:r>
                <a:rPr lang="en-US" sz="4400" baseline="30000" dirty="0">
                  <a:solidFill>
                    <a:schemeClr val="bg1"/>
                  </a:solidFill>
                  <a:latin typeface="Avenir LT Std 35 Light" panose="020B0402020203020204" pitchFamily="34" charset="0"/>
                </a:rPr>
                <a:t>h</a:t>
              </a:r>
              <a:r>
                <a:rPr lang="en-US" sz="4400" dirty="0">
                  <a:solidFill>
                    <a:schemeClr val="bg1"/>
                  </a:solidFill>
                  <a:latin typeface="Avenir LT Std 35 Light" panose="020B0402020203020204" pitchFamily="34" charset="0"/>
                </a:rPr>
                <a:t>27</a:t>
              </a:r>
              <a:r>
                <a:rPr lang="en-US" sz="4400" baseline="30000" dirty="0">
                  <a:solidFill>
                    <a:schemeClr val="bg1"/>
                  </a:solidFill>
                  <a:latin typeface="Avenir LT Std 35 Light" panose="020B0402020203020204" pitchFamily="34" charset="0"/>
                </a:rPr>
                <a:t>m</a:t>
              </a:r>
              <a:r>
                <a:rPr lang="en-US" sz="4400" dirty="0">
                  <a:solidFill>
                    <a:schemeClr val="bg1"/>
                  </a:solidFill>
                  <a:latin typeface="Avenir LT Std 35 Light" panose="020B0402020203020204" pitchFamily="34" charset="0"/>
                </a:rPr>
                <a:t>42</a:t>
              </a:r>
              <a:r>
                <a:rPr lang="en-US" sz="4400" baseline="30000" dirty="0">
                  <a:solidFill>
                    <a:schemeClr val="bg1"/>
                  </a:solidFill>
                  <a:latin typeface="Avenir LT Std 35 Light" panose="020B0402020203020204" pitchFamily="34" charset="0"/>
                </a:rPr>
                <a:t>s</a:t>
              </a:r>
              <a:r>
                <a:rPr lang="en-US" sz="4400" dirty="0">
                  <a:solidFill>
                    <a:schemeClr val="bg1"/>
                  </a:solidFill>
                  <a:latin typeface="Avenir LT Std 35 Light" panose="020B0402020203020204" pitchFamily="34" charset="0"/>
                </a:rPr>
                <a:t> 30</a:t>
              </a:r>
              <a:r>
                <a:rPr lang="en-US" sz="4400" baseline="30000" dirty="0">
                  <a:solidFill>
                    <a:schemeClr val="bg1"/>
                  </a:solidFill>
                  <a:latin typeface="Calibri" panose="020F0502020204030204" pitchFamily="34" charset="0"/>
                  <a:cs typeface="Calibri" panose="020F0502020204030204" pitchFamily="34" charset="0"/>
                </a:rPr>
                <a:t>◦</a:t>
              </a:r>
              <a:r>
                <a:rPr lang="en-US" sz="4400" dirty="0">
                  <a:solidFill>
                    <a:schemeClr val="bg1"/>
                  </a:solidFill>
                  <a:latin typeface="Avenir LT Std 35 Light" panose="020B0402020203020204" pitchFamily="34" charset="0"/>
                </a:rPr>
                <a:t>38’23’’</a:t>
              </a:r>
            </a:p>
            <a:p>
              <a:r>
                <a:rPr lang="en-US" sz="4400" dirty="0">
                  <a:solidFill>
                    <a:schemeClr val="bg1"/>
                  </a:solidFill>
                  <a:latin typeface="Avenir LT Std 35 Light" panose="020B0402020203020204" pitchFamily="34" charset="0"/>
                </a:rPr>
                <a:t>19.963</a:t>
              </a:r>
            </a:p>
          </p:txBody>
        </p:sp>
        <mc:AlternateContent xmlns:mc="http://schemas.openxmlformats.org/markup-compatibility/2006">
          <mc:Choice xmlns:a14="http://schemas.microsoft.com/office/drawing/2010/main" Requires="a14">
            <p:sp>
              <p:nvSpPr>
                <p:cNvPr id="164" name="TextBox 163">
                  <a:extLst>
                    <a:ext uri="{FF2B5EF4-FFF2-40B4-BE49-F238E27FC236}">
                      <a16:creationId xmlns:a16="http://schemas.microsoft.com/office/drawing/2014/main" id="{4A74FD25-52AB-4AE8-A0F1-E6789754C46C}"/>
                    </a:ext>
                  </a:extLst>
                </p:cNvPr>
                <p:cNvSpPr txBox="1"/>
                <p:nvPr/>
              </p:nvSpPr>
              <p:spPr>
                <a:xfrm>
                  <a:off x="27762493" y="19530463"/>
                  <a:ext cx="7597935" cy="1261884"/>
                </a:xfrm>
                <a:prstGeom prst="rect">
                  <a:avLst/>
                </a:prstGeom>
                <a:noFill/>
              </p:spPr>
              <p:txBody>
                <a:bodyPr wrap="square" rtlCol="0">
                  <a:spAutoFit/>
                </a:bodyPr>
                <a:lstStyle/>
                <a:p>
                  <a:r>
                    <a:rPr lang="en-US" sz="4000" b="1" dirty="0">
                      <a:solidFill>
                        <a:schemeClr val="bg1"/>
                      </a:solidFill>
                      <a:latin typeface="Avenir LT Std 35 Light" panose="020B0402020203020204" pitchFamily="34" charset="0"/>
                    </a:rPr>
                    <a:t>Figure 3</a:t>
                  </a:r>
                  <a:r>
                    <a:rPr lang="en-US" sz="3600" dirty="0">
                      <a:solidFill>
                        <a:schemeClr val="bg1"/>
                      </a:solidFill>
                      <a:latin typeface="Avenir LT Std 35 Light" panose="020B0402020203020204" pitchFamily="34" charset="0"/>
                    </a:rPr>
                    <a:t>: Post-fit residuals for J2227+30. Weighted RMS = 4200 </a:t>
                  </a:r>
                  <a14:m>
                    <m:oMath xmlns:m="http://schemas.openxmlformats.org/officeDocument/2006/math">
                      <m:r>
                        <a:rPr lang="en-US" sz="3600" i="1" smtClean="0">
                          <a:solidFill>
                            <a:schemeClr val="bg1"/>
                          </a:solidFill>
                          <a:latin typeface="Cambria Math" panose="02040503050406030204" pitchFamily="18" charset="0"/>
                          <a:ea typeface="Cambria Math" panose="02040503050406030204" pitchFamily="18" charset="0"/>
                        </a:rPr>
                        <m:t>𝜇</m:t>
                      </m:r>
                      <m:r>
                        <a:rPr lang="en-US" sz="3600" b="0" i="1" smtClean="0">
                          <a:solidFill>
                            <a:schemeClr val="bg1"/>
                          </a:solidFill>
                          <a:latin typeface="Cambria Math" panose="02040503050406030204" pitchFamily="18" charset="0"/>
                          <a:ea typeface="Cambria Math" panose="02040503050406030204" pitchFamily="18" charset="0"/>
                        </a:rPr>
                        <m:t>𝑠</m:t>
                      </m:r>
                    </m:oMath>
                  </a14:m>
                  <a:endParaRPr lang="en-US" sz="4000" b="1" dirty="0">
                    <a:solidFill>
                      <a:schemeClr val="bg1"/>
                    </a:solidFill>
                    <a:latin typeface="Avenir LT Std 35 Light" panose="020B0402020203020204" pitchFamily="34" charset="0"/>
                  </a:endParaRPr>
                </a:p>
              </p:txBody>
            </p:sp>
          </mc:Choice>
          <mc:Fallback>
            <p:sp>
              <p:nvSpPr>
                <p:cNvPr id="164" name="TextBox 163">
                  <a:extLst>
                    <a:ext uri="{FF2B5EF4-FFF2-40B4-BE49-F238E27FC236}">
                      <a16:creationId xmlns:a16="http://schemas.microsoft.com/office/drawing/2014/main" id="{4A74FD25-52AB-4AE8-A0F1-E6789754C46C}"/>
                    </a:ext>
                  </a:extLst>
                </p:cNvPr>
                <p:cNvSpPr txBox="1">
                  <a:spLocks noRot="1" noChangeAspect="1" noMove="1" noResize="1" noEditPoints="1" noAdjustHandles="1" noChangeArrowheads="1" noChangeShapeType="1" noTextEdit="1"/>
                </p:cNvSpPr>
                <p:nvPr/>
              </p:nvSpPr>
              <p:spPr>
                <a:xfrm>
                  <a:off x="27762493" y="19530463"/>
                  <a:ext cx="7597935" cy="1261884"/>
                </a:xfrm>
                <a:prstGeom prst="rect">
                  <a:avLst/>
                </a:prstGeom>
                <a:blipFill>
                  <a:blip r:embed="rId12"/>
                  <a:stretch>
                    <a:fillRect l="-2807" t="-9091" b="-22727"/>
                  </a:stretch>
                </a:blipFill>
              </p:spPr>
              <p:txBody>
                <a:bodyPr/>
                <a:lstStyle/>
                <a:p>
                  <a:r>
                    <a:rPr lang="en-US">
                      <a:noFill/>
                    </a:rPr>
                    <a:t> </a:t>
                  </a:r>
                </a:p>
              </p:txBody>
            </p:sp>
          </mc:Fallback>
        </mc:AlternateContent>
      </p:grpSp>
      <p:grpSp>
        <p:nvGrpSpPr>
          <p:cNvPr id="1044" name="Group 1043">
            <a:extLst>
              <a:ext uri="{FF2B5EF4-FFF2-40B4-BE49-F238E27FC236}">
                <a16:creationId xmlns:a16="http://schemas.microsoft.com/office/drawing/2014/main" id="{E80D0401-AFDD-4FE2-9C73-AEF5B2EECAEF}"/>
              </a:ext>
            </a:extLst>
          </p:cNvPr>
          <p:cNvGrpSpPr/>
          <p:nvPr/>
        </p:nvGrpSpPr>
        <p:grpSpPr>
          <a:xfrm>
            <a:off x="22963664" y="22356686"/>
            <a:ext cx="12027423" cy="4930302"/>
            <a:chOff x="23261020" y="21757246"/>
            <a:chExt cx="12027423" cy="5132134"/>
          </a:xfrm>
        </p:grpSpPr>
        <p:grpSp>
          <p:nvGrpSpPr>
            <p:cNvPr id="1041" name="Group 1040">
              <a:extLst>
                <a:ext uri="{FF2B5EF4-FFF2-40B4-BE49-F238E27FC236}">
                  <a16:creationId xmlns:a16="http://schemas.microsoft.com/office/drawing/2014/main" id="{3FDC376A-DBAD-4014-9F88-44DC7E8C3365}"/>
                </a:ext>
              </a:extLst>
            </p:cNvPr>
            <p:cNvGrpSpPr/>
            <p:nvPr/>
          </p:nvGrpSpPr>
          <p:grpSpPr>
            <a:xfrm>
              <a:off x="23261020" y="21757246"/>
              <a:ext cx="11835077" cy="4632369"/>
              <a:chOff x="23261020" y="20833846"/>
              <a:chExt cx="11835077" cy="4632369"/>
            </a:xfrm>
          </p:grpSpPr>
          <p:grpSp>
            <p:nvGrpSpPr>
              <p:cNvPr id="156" name="Group 155">
                <a:extLst>
                  <a:ext uri="{FF2B5EF4-FFF2-40B4-BE49-F238E27FC236}">
                    <a16:creationId xmlns:a16="http://schemas.microsoft.com/office/drawing/2014/main" id="{21549D71-522A-4BB4-9396-A9E3BDA96B6A}"/>
                  </a:ext>
                </a:extLst>
              </p:cNvPr>
              <p:cNvGrpSpPr/>
              <p:nvPr/>
            </p:nvGrpSpPr>
            <p:grpSpPr>
              <a:xfrm>
                <a:off x="23261020" y="21117150"/>
                <a:ext cx="4493901" cy="4349065"/>
                <a:chOff x="23261330" y="15783560"/>
                <a:chExt cx="4493901" cy="4349065"/>
              </a:xfrm>
            </p:grpSpPr>
            <p:sp>
              <p:nvSpPr>
                <p:cNvPr id="159" name="TextBox 158">
                  <a:extLst>
                    <a:ext uri="{FF2B5EF4-FFF2-40B4-BE49-F238E27FC236}">
                      <a16:creationId xmlns:a16="http://schemas.microsoft.com/office/drawing/2014/main" id="{FDB1744F-A14C-4139-ACB8-50BBB81F28DF}"/>
                    </a:ext>
                  </a:extLst>
                </p:cNvPr>
                <p:cNvSpPr txBox="1"/>
                <p:nvPr/>
              </p:nvSpPr>
              <p:spPr>
                <a:xfrm>
                  <a:off x="24134436" y="15783560"/>
                  <a:ext cx="2780689" cy="800940"/>
                </a:xfrm>
                <a:prstGeom prst="rect">
                  <a:avLst/>
                </a:prstGeom>
                <a:noFill/>
              </p:spPr>
              <p:txBody>
                <a:bodyPr wrap="square" rtlCol="0">
                  <a:spAutoFit/>
                </a:bodyPr>
                <a:lstStyle/>
                <a:p>
                  <a:pPr algn="ctr"/>
                  <a:r>
                    <a:rPr lang="en-US" sz="4400" b="1" dirty="0">
                      <a:solidFill>
                        <a:schemeClr val="bg1"/>
                      </a:solidFill>
                      <a:latin typeface="Avenir LT Std 35 Light" panose="020B0402020203020204" pitchFamily="34" charset="0"/>
                    </a:rPr>
                    <a:t>B1133+16</a:t>
                  </a:r>
                </a:p>
              </p:txBody>
            </p:sp>
            <mc:AlternateContent xmlns:mc="http://schemas.openxmlformats.org/markup-compatibility/2006">
              <mc:Choice xmlns:a14="http://schemas.microsoft.com/office/drawing/2010/main" Requires="a14">
                <p:sp>
                  <p:nvSpPr>
                    <p:cNvPr id="160" name="TextBox 159">
                      <a:extLst>
                        <a:ext uri="{FF2B5EF4-FFF2-40B4-BE49-F238E27FC236}">
                          <a16:creationId xmlns:a16="http://schemas.microsoft.com/office/drawing/2014/main" id="{8D68D3BA-2D67-4832-9C06-EF77C32FDBA0}"/>
                        </a:ext>
                      </a:extLst>
                    </p:cNvPr>
                    <p:cNvSpPr txBox="1"/>
                    <p:nvPr/>
                  </p:nvSpPr>
                  <p:spPr>
                    <a:xfrm>
                      <a:off x="23261330" y="16630539"/>
                      <a:ext cx="1558455" cy="3499163"/>
                    </a:xfrm>
                    <a:prstGeom prst="rect">
                      <a:avLst/>
                    </a:prstGeom>
                    <a:noFill/>
                  </p:spPr>
                  <p:txBody>
                    <a:bodyPr wrap="square" rtlCol="0">
                      <a:spAutoFit/>
                    </a:bodyPr>
                    <a:lstStyle/>
                    <a:p>
                      <a:pPr algn="r"/>
                      <a:r>
                        <a:rPr lang="en-US" sz="4400" dirty="0">
                          <a:solidFill>
                            <a:schemeClr val="bg1"/>
                          </a:solidFill>
                        </a:rPr>
                        <a:t> </a:t>
                      </a:r>
                      <a14:m>
                        <m:oMath xmlns:m="http://schemas.openxmlformats.org/officeDocument/2006/math">
                          <m:r>
                            <a:rPr lang="en-US" sz="4400" i="1" dirty="0" smtClean="0">
                              <a:solidFill>
                                <a:schemeClr val="bg1"/>
                              </a:solidFill>
                              <a:latin typeface="Cambria Math" panose="02040503050406030204" pitchFamily="18" charset="0"/>
                            </a:rPr>
                            <m:t>𝐹</m:t>
                          </m:r>
                        </m:oMath>
                      </a14:m>
                      <a:endParaRPr lang="en-US" sz="4400" i="1" dirty="0">
                        <a:solidFill>
                          <a:schemeClr val="bg1"/>
                        </a:solidFill>
                        <a:latin typeface="Cambria Math" panose="02040503050406030204" pitchFamily="18" charset="0"/>
                      </a:endParaRPr>
                    </a:p>
                    <a:p>
                      <a:pPr algn="r"/>
                      <a:r>
                        <a:rPr lang="en-US" sz="4400" dirty="0">
                          <a:solidFill>
                            <a:schemeClr val="bg1"/>
                          </a:solidFill>
                        </a:rPr>
                        <a:t> </a:t>
                      </a:r>
                      <a14:m>
                        <m:oMath xmlns:m="http://schemas.openxmlformats.org/officeDocument/2006/math">
                          <m:acc>
                            <m:accPr>
                              <m:chr m:val="̇"/>
                              <m:ctrlPr>
                                <a:rPr lang="en-US" sz="4400" i="1" smtClean="0">
                                  <a:solidFill>
                                    <a:schemeClr val="bg1"/>
                                  </a:solidFill>
                                  <a:latin typeface="Cambria Math" panose="02040503050406030204" pitchFamily="18" charset="0"/>
                                </a:rPr>
                              </m:ctrlPr>
                            </m:accPr>
                            <m:e>
                              <m:r>
                                <a:rPr lang="en-US" sz="4400" b="0" i="1" smtClean="0">
                                  <a:solidFill>
                                    <a:schemeClr val="bg1"/>
                                  </a:solidFill>
                                  <a:latin typeface="Cambria Math" panose="02040503050406030204" pitchFamily="18" charset="0"/>
                                </a:rPr>
                                <m:t>𝐹</m:t>
                              </m:r>
                            </m:e>
                          </m:acc>
                        </m:oMath>
                      </a14:m>
                      <a:endParaRPr lang="en-US" sz="4400" dirty="0">
                        <a:solidFill>
                          <a:schemeClr val="bg1"/>
                        </a:solidFill>
                        <a:latin typeface="Avenir LT Std 35 Light" panose="020B0402020203020204" pitchFamily="34" charset="0"/>
                      </a:endParaRPr>
                    </a:p>
                    <a:p>
                      <a:pPr algn="r"/>
                      <a14:m>
                        <m:oMath xmlns:m="http://schemas.openxmlformats.org/officeDocument/2006/math">
                          <m:r>
                            <a:rPr lang="en-US" sz="4400" b="0" i="1" smtClean="0">
                              <a:solidFill>
                                <a:schemeClr val="bg1"/>
                              </a:solidFill>
                              <a:latin typeface="Cambria Math" panose="02040503050406030204" pitchFamily="18" charset="0"/>
                            </a:rPr>
                            <m:t>𝑅𝐴𝐽</m:t>
                          </m:r>
                        </m:oMath>
                      </a14:m>
                      <a:r>
                        <a:rPr lang="en-US" sz="4400" dirty="0">
                          <a:solidFill>
                            <a:schemeClr val="bg1"/>
                          </a:solidFill>
                          <a:latin typeface="Avenir LT Std 35 Light" panose="020B0402020203020204" pitchFamily="34" charset="0"/>
                        </a:rPr>
                        <a:t> </a:t>
                      </a:r>
                      <a:r>
                        <a:rPr lang="en-US" sz="4400" b="0" dirty="0">
                          <a:solidFill>
                            <a:schemeClr val="bg1"/>
                          </a:solidFill>
                        </a:rPr>
                        <a:t> </a:t>
                      </a:r>
                      <a14:m>
                        <m:oMath xmlns:m="http://schemas.openxmlformats.org/officeDocument/2006/math">
                          <m:r>
                            <a:rPr lang="en-US" sz="4400" b="0" i="1" smtClean="0">
                              <a:solidFill>
                                <a:schemeClr val="bg1"/>
                              </a:solidFill>
                              <a:latin typeface="Cambria Math" panose="02040503050406030204" pitchFamily="18" charset="0"/>
                            </a:rPr>
                            <m:t>𝐷𝐸𝐶𝐽</m:t>
                          </m:r>
                        </m:oMath>
                      </a14:m>
                      <a:endParaRPr lang="en-US" sz="4400" dirty="0">
                        <a:solidFill>
                          <a:schemeClr val="bg1"/>
                        </a:solidFill>
                        <a:latin typeface="Avenir LT Std 35 Light" panose="020B0402020203020204" pitchFamily="34" charset="0"/>
                      </a:endParaRPr>
                    </a:p>
                    <a:p>
                      <a:pPr algn="r"/>
                      <a:r>
                        <a:rPr lang="en-US" sz="4400" b="0" dirty="0">
                          <a:solidFill>
                            <a:schemeClr val="bg1"/>
                          </a:solidFill>
                        </a:rPr>
                        <a:t> </a:t>
                      </a:r>
                      <a14:m>
                        <m:oMath xmlns:m="http://schemas.openxmlformats.org/officeDocument/2006/math">
                          <m:r>
                            <a:rPr lang="en-US" sz="4400" b="0" i="1" smtClean="0">
                              <a:solidFill>
                                <a:schemeClr val="bg1"/>
                              </a:solidFill>
                              <a:latin typeface="Cambria Math" panose="02040503050406030204" pitchFamily="18" charset="0"/>
                            </a:rPr>
                            <m:t>𝐷𝑀</m:t>
                          </m:r>
                        </m:oMath>
                      </a14:m>
                      <a:endParaRPr lang="en-US" sz="4400" dirty="0">
                        <a:solidFill>
                          <a:schemeClr val="bg1"/>
                        </a:solidFill>
                        <a:latin typeface="Avenir LT Std 35 Light" panose="020B0402020203020204" pitchFamily="34" charset="0"/>
                      </a:endParaRPr>
                    </a:p>
                  </p:txBody>
                </p:sp>
              </mc:Choice>
              <mc:Fallback>
                <p:sp>
                  <p:nvSpPr>
                    <p:cNvPr id="160" name="TextBox 159">
                      <a:extLst>
                        <a:ext uri="{FF2B5EF4-FFF2-40B4-BE49-F238E27FC236}">
                          <a16:creationId xmlns:a16="http://schemas.microsoft.com/office/drawing/2014/main" id="{8D68D3BA-2D67-4832-9C06-EF77C32FDBA0}"/>
                        </a:ext>
                      </a:extLst>
                    </p:cNvPr>
                    <p:cNvSpPr txBox="1">
                      <a:spLocks noRot="1" noChangeAspect="1" noMove="1" noResize="1" noEditPoints="1" noAdjustHandles="1" noChangeArrowheads="1" noChangeShapeType="1" noTextEdit="1"/>
                    </p:cNvSpPr>
                    <p:nvPr/>
                  </p:nvSpPr>
                  <p:spPr>
                    <a:xfrm>
                      <a:off x="23261330" y="16630539"/>
                      <a:ext cx="1558455" cy="3499163"/>
                    </a:xfrm>
                    <a:prstGeom prst="rect">
                      <a:avLst/>
                    </a:prstGeom>
                    <a:blipFill>
                      <a:blip r:embed="rId13"/>
                      <a:stretch>
                        <a:fillRect/>
                      </a:stretch>
                    </a:blipFill>
                  </p:spPr>
                  <p:txBody>
                    <a:bodyPr/>
                    <a:lstStyle/>
                    <a:p>
                      <a:r>
                        <a:rPr lang="en-US">
                          <a:noFill/>
                        </a:rPr>
                        <a:t> </a:t>
                      </a:r>
                    </a:p>
                  </p:txBody>
                </p:sp>
              </mc:Fallback>
            </mc:AlternateContent>
            <p:sp>
              <p:nvSpPr>
                <p:cNvPr id="161" name="TextBox 160">
                  <a:extLst>
                    <a:ext uri="{FF2B5EF4-FFF2-40B4-BE49-F238E27FC236}">
                      <a16:creationId xmlns:a16="http://schemas.microsoft.com/office/drawing/2014/main" id="{A2F0D1F1-73D3-41DF-9ECB-1768ABA0BB11}"/>
                    </a:ext>
                  </a:extLst>
                </p:cNvPr>
                <p:cNvSpPr txBox="1"/>
                <p:nvPr/>
              </p:nvSpPr>
              <p:spPr>
                <a:xfrm>
                  <a:off x="24974542" y="16654750"/>
                  <a:ext cx="2780689" cy="3477875"/>
                </a:xfrm>
                <a:prstGeom prst="rect">
                  <a:avLst/>
                </a:prstGeom>
                <a:noFill/>
              </p:spPr>
              <p:txBody>
                <a:bodyPr wrap="square" rtlCol="0">
                  <a:spAutoFit/>
                </a:bodyPr>
                <a:lstStyle/>
                <a:p>
                  <a:r>
                    <a:rPr lang="en-US" sz="4400" dirty="0">
                      <a:solidFill>
                        <a:schemeClr val="bg1"/>
                      </a:solidFill>
                      <a:latin typeface="Avenir LT Std 35 Light" panose="020B0402020203020204" pitchFamily="34" charset="0"/>
                    </a:rPr>
                    <a:t>0.8418</a:t>
                  </a:r>
                </a:p>
                <a:p>
                  <a:r>
                    <a:rPr lang="en-US" sz="4400" dirty="0">
                      <a:solidFill>
                        <a:schemeClr val="bg1"/>
                      </a:solidFill>
                      <a:latin typeface="Avenir LT Std 35 Light" panose="020B0402020203020204" pitchFamily="34" charset="0"/>
                    </a:rPr>
                    <a:t>-2.6366</a:t>
                  </a:r>
                </a:p>
                <a:p>
                  <a:r>
                    <a:rPr lang="en-US" sz="4400" dirty="0">
                      <a:solidFill>
                        <a:schemeClr val="bg1"/>
                      </a:solidFill>
                      <a:latin typeface="Avenir LT Std 35 Light" panose="020B0402020203020204" pitchFamily="34" charset="0"/>
                    </a:rPr>
                    <a:t>11</a:t>
                  </a:r>
                  <a:r>
                    <a:rPr lang="en-US" sz="4400" baseline="30000" dirty="0">
                      <a:solidFill>
                        <a:schemeClr val="bg1"/>
                      </a:solidFill>
                      <a:latin typeface="Avenir LT Std 35 Light" panose="020B0402020203020204" pitchFamily="34" charset="0"/>
                    </a:rPr>
                    <a:t>h</a:t>
                  </a:r>
                  <a:r>
                    <a:rPr lang="en-US" sz="4400" dirty="0">
                      <a:solidFill>
                        <a:schemeClr val="bg1"/>
                      </a:solidFill>
                      <a:latin typeface="Avenir LT Std 35 Light" panose="020B0402020203020204" pitchFamily="34" charset="0"/>
                    </a:rPr>
                    <a:t>36</a:t>
                  </a:r>
                  <a:r>
                    <a:rPr lang="en-US" sz="4400" baseline="30000" dirty="0">
                      <a:solidFill>
                        <a:schemeClr val="bg1"/>
                      </a:solidFill>
                      <a:latin typeface="Avenir LT Std 35 Light" panose="020B0402020203020204" pitchFamily="34" charset="0"/>
                    </a:rPr>
                    <a:t>m</a:t>
                  </a:r>
                  <a:r>
                    <a:rPr lang="en-US" sz="4400" dirty="0">
                      <a:solidFill>
                        <a:schemeClr val="bg1"/>
                      </a:solidFill>
                      <a:latin typeface="Avenir LT Std 35 Light" panose="020B0402020203020204" pitchFamily="34" charset="0"/>
                    </a:rPr>
                    <a:t>03</a:t>
                  </a:r>
                  <a:r>
                    <a:rPr lang="en-US" sz="4400" baseline="30000" dirty="0">
                      <a:solidFill>
                        <a:schemeClr val="bg1"/>
                      </a:solidFill>
                      <a:latin typeface="Avenir LT Std 35 Light" panose="020B0402020203020204" pitchFamily="34" charset="0"/>
                    </a:rPr>
                    <a:t>s</a:t>
                  </a:r>
                  <a:r>
                    <a:rPr lang="en-US" sz="4400" dirty="0">
                      <a:solidFill>
                        <a:schemeClr val="bg1"/>
                      </a:solidFill>
                      <a:latin typeface="Avenir LT Std 35 Light" panose="020B0402020203020204" pitchFamily="34" charset="0"/>
                    </a:rPr>
                    <a:t> 15</a:t>
                  </a:r>
                  <a:r>
                    <a:rPr lang="en-US" sz="4400" baseline="30000" dirty="0">
                      <a:solidFill>
                        <a:schemeClr val="bg1"/>
                      </a:solidFill>
                      <a:latin typeface="Calibri" panose="020F0502020204030204" pitchFamily="34" charset="0"/>
                      <a:cs typeface="Calibri" panose="020F0502020204030204" pitchFamily="34" charset="0"/>
                    </a:rPr>
                    <a:t>◦</a:t>
                  </a:r>
                  <a:r>
                    <a:rPr lang="en-US" sz="4400" dirty="0">
                      <a:solidFill>
                        <a:schemeClr val="bg1"/>
                      </a:solidFill>
                      <a:latin typeface="Avenir LT Std 35 Light" panose="020B0402020203020204" pitchFamily="34" charset="0"/>
                    </a:rPr>
                    <a:t>51’06’’</a:t>
                  </a:r>
                </a:p>
                <a:p>
                  <a:r>
                    <a:rPr lang="en-US" sz="4400" dirty="0">
                      <a:solidFill>
                        <a:schemeClr val="bg1"/>
                      </a:solidFill>
                      <a:latin typeface="Avenir LT Std 35 Light" panose="020B0402020203020204" pitchFamily="34" charset="0"/>
                    </a:rPr>
                    <a:t>4.847</a:t>
                  </a:r>
                </a:p>
              </p:txBody>
            </p:sp>
          </p:grpSp>
          <p:pic>
            <p:nvPicPr>
              <p:cNvPr id="1030" name="Picture 6" descr="http://puu.sh/A28rE/3f7160033a.png">
                <a:extLst>
                  <a:ext uri="{FF2B5EF4-FFF2-40B4-BE49-F238E27FC236}">
                    <a16:creationId xmlns:a16="http://schemas.microsoft.com/office/drawing/2014/main" id="{43C706F8-1065-4225-B9D2-1B461F5EEDB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858679" y="20833846"/>
                <a:ext cx="7237418" cy="374928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165" name="TextBox 164">
                  <a:extLst>
                    <a:ext uri="{FF2B5EF4-FFF2-40B4-BE49-F238E27FC236}">
                      <a16:creationId xmlns:a16="http://schemas.microsoft.com/office/drawing/2014/main" id="{19675CC3-C977-4870-834E-3A89C0540A76}"/>
                    </a:ext>
                  </a:extLst>
                </p:cNvPr>
                <p:cNvSpPr txBox="1"/>
                <p:nvPr/>
              </p:nvSpPr>
              <p:spPr>
                <a:xfrm>
                  <a:off x="27761112" y="25627496"/>
                  <a:ext cx="7527331" cy="1261884"/>
                </a:xfrm>
                <a:prstGeom prst="rect">
                  <a:avLst/>
                </a:prstGeom>
                <a:noFill/>
              </p:spPr>
              <p:txBody>
                <a:bodyPr wrap="square" rtlCol="0">
                  <a:spAutoFit/>
                </a:bodyPr>
                <a:lstStyle/>
                <a:p>
                  <a:r>
                    <a:rPr lang="en-US" sz="4000" b="1" dirty="0">
                      <a:solidFill>
                        <a:schemeClr val="bg1"/>
                      </a:solidFill>
                      <a:latin typeface="Avenir LT Std 35 Light" panose="020B0402020203020204" pitchFamily="34" charset="0"/>
                    </a:rPr>
                    <a:t>Figure 4</a:t>
                  </a:r>
                  <a:r>
                    <a:rPr lang="en-US" sz="3600" dirty="0">
                      <a:solidFill>
                        <a:schemeClr val="bg1"/>
                      </a:solidFill>
                      <a:latin typeface="Avenir LT Std 35 Light" panose="020B0402020203020204" pitchFamily="34" charset="0"/>
                    </a:rPr>
                    <a:t>: Post-fit residuals for B1133+16. Weighted RMS = 300 </a:t>
                  </a:r>
                  <a14:m>
                    <m:oMath xmlns:m="http://schemas.openxmlformats.org/officeDocument/2006/math">
                      <m:r>
                        <a:rPr lang="en-US" sz="3600" i="1" smtClean="0">
                          <a:solidFill>
                            <a:schemeClr val="bg1"/>
                          </a:solidFill>
                          <a:latin typeface="Cambria Math" panose="02040503050406030204" pitchFamily="18" charset="0"/>
                          <a:ea typeface="Cambria Math" panose="02040503050406030204" pitchFamily="18" charset="0"/>
                        </a:rPr>
                        <m:t>𝜇</m:t>
                      </m:r>
                      <m:r>
                        <a:rPr lang="en-US" sz="3600" b="0" i="1" smtClean="0">
                          <a:solidFill>
                            <a:schemeClr val="bg1"/>
                          </a:solidFill>
                          <a:latin typeface="Cambria Math" panose="02040503050406030204" pitchFamily="18" charset="0"/>
                          <a:ea typeface="Cambria Math" panose="02040503050406030204" pitchFamily="18" charset="0"/>
                        </a:rPr>
                        <m:t>𝑠</m:t>
                      </m:r>
                    </m:oMath>
                  </a14:m>
                  <a:endParaRPr lang="en-US" sz="4000" b="1" dirty="0">
                    <a:solidFill>
                      <a:schemeClr val="bg1"/>
                    </a:solidFill>
                    <a:latin typeface="Avenir LT Std 35 Light" panose="020B0402020203020204" pitchFamily="34" charset="0"/>
                  </a:endParaRPr>
                </a:p>
              </p:txBody>
            </p:sp>
          </mc:Choice>
          <mc:Fallback>
            <p:sp>
              <p:nvSpPr>
                <p:cNvPr id="165" name="TextBox 164">
                  <a:extLst>
                    <a:ext uri="{FF2B5EF4-FFF2-40B4-BE49-F238E27FC236}">
                      <a16:creationId xmlns:a16="http://schemas.microsoft.com/office/drawing/2014/main" id="{19675CC3-C977-4870-834E-3A89C0540A76}"/>
                    </a:ext>
                  </a:extLst>
                </p:cNvPr>
                <p:cNvSpPr txBox="1">
                  <a:spLocks noRot="1" noChangeAspect="1" noMove="1" noResize="1" noEditPoints="1" noAdjustHandles="1" noChangeArrowheads="1" noChangeShapeType="1" noTextEdit="1"/>
                </p:cNvSpPr>
                <p:nvPr/>
              </p:nvSpPr>
              <p:spPr>
                <a:xfrm>
                  <a:off x="27761112" y="25627496"/>
                  <a:ext cx="7527331" cy="1261884"/>
                </a:xfrm>
                <a:prstGeom prst="rect">
                  <a:avLst/>
                </a:prstGeom>
                <a:blipFill>
                  <a:blip r:embed="rId15"/>
                  <a:stretch>
                    <a:fillRect l="-2834" t="-9045" b="-22111"/>
                  </a:stretch>
                </a:blipFill>
              </p:spPr>
              <p:txBody>
                <a:bodyPr/>
                <a:lstStyle/>
                <a:p>
                  <a:r>
                    <a:rPr lang="en-US">
                      <a:noFill/>
                    </a:rPr>
                    <a:t> </a:t>
                  </a:r>
                </a:p>
              </p:txBody>
            </p:sp>
          </mc:Fallback>
        </mc:AlternateContent>
      </p:grpSp>
      <p:grpSp>
        <p:nvGrpSpPr>
          <p:cNvPr id="1049" name="Group 1048">
            <a:extLst>
              <a:ext uri="{FF2B5EF4-FFF2-40B4-BE49-F238E27FC236}">
                <a16:creationId xmlns:a16="http://schemas.microsoft.com/office/drawing/2014/main" id="{B0D06E9D-E1F8-4F33-A485-9AC48DEF006D}"/>
              </a:ext>
            </a:extLst>
          </p:cNvPr>
          <p:cNvGrpSpPr/>
          <p:nvPr/>
        </p:nvGrpSpPr>
        <p:grpSpPr>
          <a:xfrm>
            <a:off x="35235680" y="17385988"/>
            <a:ext cx="7561792" cy="9336801"/>
            <a:chOff x="35235680" y="17014371"/>
            <a:chExt cx="7561792" cy="9336801"/>
          </a:xfrm>
        </p:grpSpPr>
        <mc:AlternateContent xmlns:mc="http://schemas.openxmlformats.org/markup-compatibility/2006">
          <mc:Choice xmlns:a14="http://schemas.microsoft.com/office/drawing/2010/main" Requires="a14">
            <p:sp>
              <p:nvSpPr>
                <p:cNvPr id="163" name="TextBox 162">
                  <a:extLst>
                    <a:ext uri="{FF2B5EF4-FFF2-40B4-BE49-F238E27FC236}">
                      <a16:creationId xmlns:a16="http://schemas.microsoft.com/office/drawing/2014/main" id="{42EB5FB5-18FB-4F64-8F78-3B69600FB706}"/>
                    </a:ext>
                  </a:extLst>
                </p:cNvPr>
                <p:cNvSpPr txBox="1"/>
                <p:nvPr/>
              </p:nvSpPr>
              <p:spPr>
                <a:xfrm>
                  <a:off x="35235680" y="24473735"/>
                  <a:ext cx="7561792" cy="1877437"/>
                </a:xfrm>
                <a:prstGeom prst="rect">
                  <a:avLst/>
                </a:prstGeom>
                <a:noFill/>
              </p:spPr>
              <p:txBody>
                <a:bodyPr wrap="square" rtlCol="0">
                  <a:spAutoFit/>
                </a:bodyPr>
                <a:lstStyle/>
                <a:p>
                  <a:r>
                    <a:rPr lang="en-US" sz="4000" b="1" dirty="0">
                      <a:solidFill>
                        <a:schemeClr val="bg1"/>
                      </a:solidFill>
                      <a:latin typeface="Avenir LT Std 35 Light" panose="020B0402020203020204" pitchFamily="34" charset="0"/>
                    </a:rPr>
                    <a:t>Figure 5</a:t>
                  </a:r>
                  <a:r>
                    <a:rPr lang="en-US" sz="3600" dirty="0">
                      <a:solidFill>
                        <a:schemeClr val="bg1"/>
                      </a:solidFill>
                      <a:latin typeface="Avenir LT Std 35 Light" panose="020B0402020203020204" pitchFamily="34" charset="0"/>
                    </a:rPr>
                    <a:t>: The location of J2227+30 (Blue) and B1133+16 (Red) in the </a:t>
                  </a:r>
                  <a14:m>
                    <m:oMath xmlns:m="http://schemas.openxmlformats.org/officeDocument/2006/math">
                      <m:r>
                        <a:rPr lang="en-US" sz="3600" i="1" dirty="0">
                          <a:solidFill>
                            <a:schemeClr val="bg1"/>
                          </a:solidFill>
                          <a:latin typeface="Cambria Math" panose="02040503050406030204" pitchFamily="18" charset="0"/>
                        </a:rPr>
                        <m:t>𝑃</m:t>
                      </m:r>
                      <m:r>
                        <a:rPr lang="en-US" sz="3600" b="0" i="1" dirty="0" smtClean="0">
                          <a:solidFill>
                            <a:schemeClr val="bg1"/>
                          </a:solidFill>
                          <a:latin typeface="Cambria Math" panose="02040503050406030204" pitchFamily="18" charset="0"/>
                        </a:rPr>
                        <m:t>−</m:t>
                      </m:r>
                      <m:acc>
                        <m:accPr>
                          <m:chr m:val="̇"/>
                          <m:ctrlPr>
                            <a:rPr lang="en-US" sz="3600" i="1" dirty="0" smtClean="0">
                              <a:solidFill>
                                <a:schemeClr val="bg1"/>
                              </a:solidFill>
                              <a:latin typeface="Cambria Math" panose="02040503050406030204" pitchFamily="18" charset="0"/>
                            </a:rPr>
                          </m:ctrlPr>
                        </m:accPr>
                        <m:e>
                          <m:r>
                            <a:rPr lang="en-US" sz="3600" b="0" i="1" dirty="0" smtClean="0">
                              <a:solidFill>
                                <a:schemeClr val="bg1"/>
                              </a:solidFill>
                              <a:latin typeface="Cambria Math" panose="02040503050406030204" pitchFamily="18" charset="0"/>
                            </a:rPr>
                            <m:t>𝑃</m:t>
                          </m:r>
                        </m:e>
                      </m:acc>
                    </m:oMath>
                  </a14:m>
                  <a:r>
                    <a:rPr lang="en-US" sz="4000" b="1" dirty="0">
                      <a:solidFill>
                        <a:schemeClr val="bg1"/>
                      </a:solidFill>
                      <a:latin typeface="Avenir LT Std 35 Light" panose="020B0402020203020204" pitchFamily="34" charset="0"/>
                    </a:rPr>
                    <a:t> </a:t>
                  </a:r>
                  <a:r>
                    <a:rPr lang="en-US" sz="3600" dirty="0">
                      <a:solidFill>
                        <a:schemeClr val="bg1"/>
                      </a:solidFill>
                      <a:latin typeface="Avenir LT Std 35 Light" panose="020B0402020203020204" pitchFamily="34" charset="0"/>
                    </a:rPr>
                    <a:t>plane</a:t>
                  </a:r>
                  <a:endParaRPr lang="en-US" sz="4000" b="1" dirty="0">
                    <a:solidFill>
                      <a:schemeClr val="bg1"/>
                    </a:solidFill>
                    <a:latin typeface="Avenir LT Std 35 Light" panose="020B0402020203020204" pitchFamily="34" charset="0"/>
                  </a:endParaRPr>
                </a:p>
              </p:txBody>
            </p:sp>
          </mc:Choice>
          <mc:Fallback>
            <p:sp>
              <p:nvSpPr>
                <p:cNvPr id="163" name="TextBox 162">
                  <a:extLst>
                    <a:ext uri="{FF2B5EF4-FFF2-40B4-BE49-F238E27FC236}">
                      <a16:creationId xmlns:a16="http://schemas.microsoft.com/office/drawing/2014/main" id="{42EB5FB5-18FB-4F64-8F78-3B69600FB706}"/>
                    </a:ext>
                  </a:extLst>
                </p:cNvPr>
                <p:cNvSpPr txBox="1">
                  <a:spLocks noRot="1" noChangeAspect="1" noMove="1" noResize="1" noEditPoints="1" noAdjustHandles="1" noChangeArrowheads="1" noChangeShapeType="1" noTextEdit="1"/>
                </p:cNvSpPr>
                <p:nvPr/>
              </p:nvSpPr>
              <p:spPr>
                <a:xfrm>
                  <a:off x="35235680" y="24473735"/>
                  <a:ext cx="7561792" cy="1877437"/>
                </a:xfrm>
                <a:prstGeom prst="rect">
                  <a:avLst/>
                </a:prstGeom>
                <a:blipFill>
                  <a:blip r:embed="rId16"/>
                  <a:stretch>
                    <a:fillRect l="-2820" t="-5844" r="-2981" b="-10714"/>
                  </a:stretch>
                </a:blipFill>
              </p:spPr>
              <p:txBody>
                <a:bodyPr/>
                <a:lstStyle/>
                <a:p>
                  <a:r>
                    <a:rPr lang="en-US">
                      <a:noFill/>
                    </a:rPr>
                    <a:t> </a:t>
                  </a:r>
                </a:p>
              </p:txBody>
            </p:sp>
          </mc:Fallback>
        </mc:AlternateContent>
        <p:pic>
          <p:nvPicPr>
            <p:cNvPr id="1048" name="Picture 1047">
              <a:extLst>
                <a:ext uri="{FF2B5EF4-FFF2-40B4-BE49-F238E27FC236}">
                  <a16:creationId xmlns:a16="http://schemas.microsoft.com/office/drawing/2014/main" id="{97ACD9CE-693C-4A5B-8365-710976960748}"/>
                </a:ext>
              </a:extLst>
            </p:cNvPr>
            <p:cNvPicPr>
              <a:picLocks noChangeAspect="1"/>
            </p:cNvPicPr>
            <p:nvPr/>
          </p:nvPicPr>
          <p:blipFill>
            <a:blip r:embed="rId17"/>
            <a:stretch>
              <a:fillRect/>
            </a:stretch>
          </p:blipFill>
          <p:spPr>
            <a:xfrm>
              <a:off x="35316344" y="17014371"/>
              <a:ext cx="7367419" cy="7415135"/>
            </a:xfrm>
            <a:prstGeom prst="rect">
              <a:avLst/>
            </a:prstGeom>
          </p:spPr>
        </p:pic>
      </p:grpSp>
    </p:spTree>
    <p:extLst>
      <p:ext uri="{BB962C8B-B14F-4D97-AF65-F5344CB8AC3E}">
        <p14:creationId xmlns:p14="http://schemas.microsoft.com/office/powerpoint/2010/main" val="25911777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3052</TotalTime>
  <Words>660</Words>
  <Application>Microsoft Office PowerPoint</Application>
  <PresentationFormat>Custom</PresentationFormat>
  <Paragraphs>74</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Avenir LT Std 35 Light</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 Schult</dc:creator>
  <cp:lastModifiedBy>Steven Stetzler</cp:lastModifiedBy>
  <cp:revision>83</cp:revision>
  <cp:lastPrinted>2018-04-11T07:09:04Z</cp:lastPrinted>
  <dcterms:created xsi:type="dcterms:W3CDTF">2018-04-10T04:16:57Z</dcterms:created>
  <dcterms:modified xsi:type="dcterms:W3CDTF">2018-04-13T09:09:23Z</dcterms:modified>
</cp:coreProperties>
</file>